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37A761-9485-1086-C402-06C48829FAD3}" v="159" dt="2020-06-08T18:51:06.843"/>
    <p1510:client id="{31621519-3820-5B27-339F-DBEB1940F924}" v="4" dt="2020-06-10T17:57:37.610"/>
    <p1510:client id="{360A112C-4D5A-49D1-9D25-97B0EDF42857}" v="927" dt="2020-06-08T18:40:48.202"/>
    <p1510:client id="{43F54BDA-D229-E272-21D6-DD7733C0D32A}" v="818" dt="2020-06-10T19:05:40.752"/>
    <p1510:client id="{884916E7-AAF0-55B8-0411-2895749308DD}" v="84" dt="2020-06-12T13:24:09.223"/>
    <p1510:client id="{B35379B6-1D3E-CCC4-5E81-745F547D48F4}" v="69" dt="2020-06-10T07:14:18.555"/>
    <p1510:client id="{C17A9A87-DBC8-6E62-FFED-687F933CC0F4}" v="875" dt="2020-06-14T19:46:36.2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6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6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55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1146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29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03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55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91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8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0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4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8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2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2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3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6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Imagen que contiene edificio, exterior, camino, calle&#10;&#10;Descripción generada con confianza muy alta">
            <a:extLst>
              <a:ext uri="{FF2B5EF4-FFF2-40B4-BE49-F238E27FC236}">
                <a16:creationId xmlns:a16="http://schemas.microsoft.com/office/drawing/2014/main" id="{35D07693-4FFA-43CD-8769-EC734AECA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6253" b="8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>
            <a:normAutofit/>
          </a:bodyPr>
          <a:lstStyle/>
          <a:p>
            <a:r>
              <a:rPr lang="es-ES">
                <a:latin typeface="Lucida Handwriting"/>
              </a:rPr>
              <a:t>MUSEO MARÍTIMO DE ASTURIAS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/>
              </a:rPr>
              <a:t>MARINA MUÑIZ FERNÁNDEZ   3º A </a:t>
            </a:r>
          </a:p>
        </p:txBody>
      </p:sp>
    </p:spTree>
    <p:extLst>
      <p:ext uri="{BB962C8B-B14F-4D97-AF65-F5344CB8AC3E}">
        <p14:creationId xmlns:p14="http://schemas.microsoft.com/office/powerpoint/2010/main" val="3482921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2052095-6D4E-412C-BDAD-22612DA69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8606ADE0-AB1F-4565-8DAA-F90389572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4" descr="Imagen que contiene interior, cuarto, foto, vivo&#10;&#10;Descripción generada con confianza muy alta">
            <a:extLst>
              <a:ext uri="{FF2B5EF4-FFF2-40B4-BE49-F238E27FC236}">
                <a16:creationId xmlns:a16="http://schemas.microsoft.com/office/drawing/2014/main" id="{463959C7-1578-47A6-870E-D3CC04353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5" y="911499"/>
            <a:ext cx="6909479" cy="5043919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F77F438-9D32-4287-9708-0AC36FEBC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Content Placeholder 9">
            <a:extLst>
              <a:ext uri="{FF2B5EF4-FFF2-40B4-BE49-F238E27FC236}">
                <a16:creationId xmlns:a16="http://schemas.microsoft.com/office/drawing/2014/main" id="{ACD717AF-7EF4-4258-B773-EC2A3756A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 err="1">
                <a:latin typeface="Lucida Handwriting"/>
              </a:rPr>
              <a:t>Su</a:t>
            </a:r>
            <a:r>
              <a:rPr lang="en-US" sz="1800" dirty="0">
                <a:latin typeface="Lucida Handwriting"/>
              </a:rPr>
              <a:t> </a:t>
            </a:r>
            <a:r>
              <a:rPr lang="en-US" sz="1800" dirty="0" err="1">
                <a:latin typeface="Lucida Handwriting"/>
              </a:rPr>
              <a:t>fundación</a:t>
            </a:r>
            <a:r>
              <a:rPr lang="en-US" sz="1800" dirty="0">
                <a:latin typeface="Lucida Handwriting"/>
              </a:rPr>
              <a:t> </a:t>
            </a:r>
            <a:r>
              <a:rPr lang="en-US" sz="1800" dirty="0" err="1">
                <a:latin typeface="Lucida Handwriting"/>
              </a:rPr>
              <a:t>fue</a:t>
            </a:r>
            <a:r>
              <a:rPr lang="en-US" sz="1800" dirty="0">
                <a:latin typeface="Lucida Handwriting"/>
              </a:rPr>
              <a:t> </a:t>
            </a:r>
            <a:r>
              <a:rPr lang="en-US" sz="1800" dirty="0" err="1">
                <a:latin typeface="Lucida Handwriting"/>
              </a:rPr>
              <a:t>debida</a:t>
            </a:r>
            <a:r>
              <a:rPr lang="en-US" sz="1800" dirty="0">
                <a:latin typeface="Lucida Handwriting"/>
              </a:rPr>
              <a:t> a un </a:t>
            </a:r>
            <a:r>
              <a:rPr lang="en-US" sz="1800" dirty="0" err="1">
                <a:latin typeface="Lucida Handwriting"/>
              </a:rPr>
              <a:t>grupo</a:t>
            </a:r>
            <a:r>
              <a:rPr lang="en-US" sz="1800" dirty="0">
                <a:latin typeface="Lucida Handwriting"/>
              </a:rPr>
              <a:t> de personas </a:t>
            </a:r>
            <a:r>
              <a:rPr lang="en-US" sz="1800" dirty="0" err="1">
                <a:latin typeface="Lucida Handwriting"/>
              </a:rPr>
              <a:t>amantes</a:t>
            </a:r>
            <a:r>
              <a:rPr lang="en-US" sz="1800" dirty="0">
                <a:latin typeface="Lucida Handwriting"/>
              </a:rPr>
              <a:t> de </a:t>
            </a:r>
            <a:r>
              <a:rPr lang="en-US" sz="1800" dirty="0" err="1">
                <a:latin typeface="Lucida Handwriting"/>
              </a:rPr>
              <a:t>Luanco</a:t>
            </a:r>
            <a:r>
              <a:rPr lang="en-US" sz="1800" dirty="0">
                <a:latin typeface="Lucida Handwriting"/>
              </a:rPr>
              <a:t> que, </a:t>
            </a:r>
            <a:r>
              <a:rPr lang="en-US" sz="1800" dirty="0" err="1">
                <a:latin typeface="Lucida Handwriting"/>
              </a:rPr>
              <a:t>animados</a:t>
            </a:r>
            <a:r>
              <a:rPr lang="en-US" sz="1800" dirty="0">
                <a:latin typeface="Lucida Handwriting"/>
              </a:rPr>
              <a:t> por el </a:t>
            </a:r>
            <a:r>
              <a:rPr lang="en-US" sz="1800" dirty="0" err="1">
                <a:latin typeface="Lucida Handwriting"/>
              </a:rPr>
              <a:t>éxito</a:t>
            </a:r>
            <a:r>
              <a:rPr lang="en-US" sz="1800" dirty="0">
                <a:latin typeface="Lucida Handwriting"/>
              </a:rPr>
              <a:t> de </a:t>
            </a:r>
            <a:r>
              <a:rPr lang="en-US" sz="1800" dirty="0" err="1">
                <a:latin typeface="Lucida Handwriting"/>
              </a:rPr>
              <a:t>unas</a:t>
            </a:r>
            <a:r>
              <a:rPr lang="en-US" sz="1800" dirty="0">
                <a:latin typeface="Lucida Handwriting"/>
              </a:rPr>
              <a:t> </a:t>
            </a:r>
            <a:r>
              <a:rPr lang="en-US" sz="1800" dirty="0" err="1">
                <a:latin typeface="Lucida Handwriting"/>
              </a:rPr>
              <a:t>exposiciones</a:t>
            </a:r>
            <a:r>
              <a:rPr lang="en-US" sz="1800" dirty="0">
                <a:latin typeface="Lucida Handwriting"/>
              </a:rPr>
              <a:t> de </a:t>
            </a:r>
            <a:r>
              <a:rPr lang="en-US" sz="1800" dirty="0" err="1">
                <a:latin typeface="Lucida Handwriting"/>
              </a:rPr>
              <a:t>artesanía</a:t>
            </a:r>
            <a:r>
              <a:rPr lang="en-US" sz="1800" dirty="0">
                <a:latin typeface="Lucida Handwriting"/>
              </a:rPr>
              <a:t> local de </a:t>
            </a:r>
            <a:r>
              <a:rPr lang="en-US" sz="1800" dirty="0" err="1">
                <a:latin typeface="Lucida Handwriting"/>
              </a:rPr>
              <a:t>maquetismo</a:t>
            </a:r>
            <a:r>
              <a:rPr lang="en-US" sz="1800" dirty="0">
                <a:latin typeface="Lucida Handwriting"/>
              </a:rPr>
              <a:t> y </a:t>
            </a:r>
            <a:r>
              <a:rPr lang="en-US" sz="1800" dirty="0" err="1">
                <a:latin typeface="Lucida Handwriting"/>
              </a:rPr>
              <a:t>malla</a:t>
            </a:r>
            <a:r>
              <a:rPr lang="en-US" sz="1800" dirty="0">
                <a:latin typeface="Lucida Handwriting"/>
              </a:rPr>
              <a:t>, </a:t>
            </a:r>
            <a:r>
              <a:rPr lang="en-US" sz="1800" dirty="0" err="1">
                <a:latin typeface="Lucida Handwriting"/>
              </a:rPr>
              <a:t>tuvo</a:t>
            </a:r>
            <a:r>
              <a:rPr lang="en-US" sz="1800" dirty="0">
                <a:latin typeface="Lucida Handwriting"/>
              </a:rPr>
              <a:t> la </a:t>
            </a:r>
            <a:r>
              <a:rPr lang="en-US" sz="1800" dirty="0" err="1">
                <a:latin typeface="Lucida Handwriting"/>
              </a:rPr>
              <a:t>feliz</a:t>
            </a:r>
            <a:r>
              <a:rPr lang="en-US" sz="1800" dirty="0">
                <a:latin typeface="Lucida Handwriting"/>
              </a:rPr>
              <a:t> idea de </a:t>
            </a:r>
            <a:r>
              <a:rPr lang="en-US" sz="1800" dirty="0" err="1">
                <a:latin typeface="Lucida Handwriting"/>
              </a:rPr>
              <a:t>crear</a:t>
            </a:r>
            <a:r>
              <a:rPr lang="en-US" sz="1800" dirty="0">
                <a:latin typeface="Lucida Handwriting"/>
              </a:rPr>
              <a:t> una </a:t>
            </a:r>
            <a:r>
              <a:rPr lang="en-US" sz="1800" dirty="0" err="1">
                <a:latin typeface="Lucida Handwriting"/>
              </a:rPr>
              <a:t>institución</a:t>
            </a:r>
            <a:r>
              <a:rPr lang="en-US" sz="1800" dirty="0">
                <a:latin typeface="Lucida Handwriting"/>
              </a:rPr>
              <a:t> </a:t>
            </a:r>
            <a:r>
              <a:rPr lang="en-US" sz="1800" dirty="0" err="1">
                <a:latin typeface="Lucida Handwriting"/>
              </a:rPr>
              <a:t>permanente</a:t>
            </a:r>
            <a:r>
              <a:rPr lang="en-US" sz="1800" dirty="0">
                <a:latin typeface="Lucida Handwriting"/>
              </a:rPr>
              <a:t>.  </a:t>
            </a:r>
            <a:r>
              <a:rPr lang="en-US" sz="1800" dirty="0" err="1">
                <a:latin typeface="Lucida Handwriting"/>
              </a:rPr>
              <a:t>Nació</a:t>
            </a:r>
            <a:r>
              <a:rPr lang="en-US" sz="1800" dirty="0">
                <a:latin typeface="Lucida Handwriting"/>
              </a:rPr>
              <a:t> </a:t>
            </a:r>
            <a:r>
              <a:rPr lang="en-US" sz="1800" dirty="0" err="1">
                <a:latin typeface="Lucida Handwriting"/>
              </a:rPr>
              <a:t>así</a:t>
            </a:r>
            <a:r>
              <a:rPr lang="en-US" sz="1800" dirty="0">
                <a:latin typeface="Lucida Handwriting"/>
              </a:rPr>
              <a:t>, en </a:t>
            </a:r>
            <a:r>
              <a:rPr lang="en-US" sz="1800" dirty="0" err="1">
                <a:latin typeface="Lucida Handwriting"/>
              </a:rPr>
              <a:t>agosto</a:t>
            </a:r>
            <a:r>
              <a:rPr lang="en-US" sz="1800" dirty="0">
                <a:latin typeface="Lucida Handwriting"/>
              </a:rPr>
              <a:t> de 1948, el Museo del Mar. 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/>
          </a:p>
          <a:p>
            <a:pPr marL="0" indent="0">
              <a:lnSpc>
                <a:spcPct val="110000"/>
              </a:lnSpc>
              <a:buNone/>
            </a:pPr>
            <a:endParaRPr lang="en-US" sz="18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43FF14-D920-4E09-963C-2FA3F460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dirty="0" err="1">
                <a:latin typeface="Lucida Handwriting"/>
              </a:rPr>
              <a:t>Inicio</a:t>
            </a:r>
            <a:r>
              <a:rPr lang="en-US" dirty="0">
                <a:latin typeface="Lucida Handwriting"/>
              </a:rPr>
              <a:t> de </a:t>
            </a:r>
            <a:r>
              <a:rPr lang="en-US" dirty="0" err="1">
                <a:latin typeface="Lucida Handwriting"/>
              </a:rPr>
              <a:t>su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actividad</a:t>
            </a:r>
            <a:endParaRPr lang="en-US">
              <a:latin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4098841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E16F1-6B63-4274-BEDF-25BC9C46F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1383700"/>
          </a:xfrm>
        </p:spPr>
        <p:txBody>
          <a:bodyPr/>
          <a:lstStyle/>
          <a:p>
            <a:r>
              <a:rPr lang="es-ES">
                <a:latin typeface="Lucida Handwriting"/>
              </a:rPr>
              <a:t>Otras actividades 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53B66E-1498-479C-8DFD-B52B3B9A9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5" y="2172821"/>
            <a:ext cx="10364452" cy="3618380"/>
          </a:xfrm>
        </p:spPr>
        <p:txBody>
          <a:bodyPr/>
          <a:lstStyle/>
          <a:p>
            <a:pPr algn="l"/>
            <a:r>
              <a:rPr lang="es-ES">
                <a:latin typeface="Lucida Handwriting"/>
              </a:rPr>
              <a:t>Se pueden realizar:</a:t>
            </a:r>
          </a:p>
          <a:p>
            <a:pPr marL="285750" indent="-285750" algn="l">
              <a:buChar char="•"/>
            </a:pPr>
            <a:r>
              <a:rPr lang="es-ES">
                <a:latin typeface="Lucida Handwriting"/>
              </a:rPr>
              <a:t> visitas escolares </a:t>
            </a:r>
          </a:p>
          <a:p>
            <a:pPr marL="285750" indent="-285750" algn="l">
              <a:buChar char="•"/>
            </a:pPr>
            <a:r>
              <a:rPr lang="es-ES">
                <a:latin typeface="Lucida Handwriting"/>
              </a:rPr>
              <a:t> talleres didácticos </a:t>
            </a:r>
          </a:p>
        </p:txBody>
      </p:sp>
    </p:spTree>
    <p:extLst>
      <p:ext uri="{BB962C8B-B14F-4D97-AF65-F5344CB8AC3E}">
        <p14:creationId xmlns:p14="http://schemas.microsoft.com/office/powerpoint/2010/main" val="2742763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A1BF31-F0D7-4688-98B3-8C5646373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1337518"/>
          </a:xfrm>
        </p:spPr>
        <p:txBody>
          <a:bodyPr/>
          <a:lstStyle/>
          <a:p>
            <a:r>
              <a:rPr lang="es-ES">
                <a:latin typeface="Lucida Handwriting"/>
              </a:rPr>
              <a:t>Visita escolar 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BB6A9A-335A-4026-AB06-C4E288881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5" y="1838003"/>
            <a:ext cx="10364452" cy="3953198"/>
          </a:xfrm>
        </p:spPr>
        <p:txBody>
          <a:bodyPr/>
          <a:lstStyle/>
          <a:p>
            <a:r>
              <a:rPr lang="es-ES" b="1">
                <a:latin typeface="Lucida Handwriting"/>
              </a:rPr>
              <a:t>El Museo y sus espacios son un contexto educativo y un lugar extraordinario para los procesos de enseñanza-aprendizaje.</a:t>
            </a:r>
            <a:r>
              <a:rPr lang="es-ES" dirty="0">
                <a:latin typeface="Lucida Handwriting"/>
              </a:rPr>
              <a:t> </a:t>
            </a:r>
            <a:r>
              <a:rPr lang="es-ES" b="1">
                <a:latin typeface="Lucida Handwriting"/>
              </a:rPr>
              <a:t>Permiten descubrir, contextualizar y completar la imagen que los escolares tienen del mundo marino y todo su entorno: biología marina, carpintería de ribera, pesca, historia de la navegación y otros aspectos relacionados con la mar.</a:t>
            </a:r>
            <a:endParaRPr lang="es-ES">
              <a:latin typeface="Lucida Handwriting"/>
            </a:endParaRPr>
          </a:p>
          <a:p>
            <a:endParaRPr lang="es-ES" dirty="0">
              <a:latin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256277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8B9DE759-E652-4388-8FE4-67CDFF5DF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0A578717-A0F2-4FAF-80B5-2D9BB5B85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9" name="Rectangle 13">
            <a:extLst>
              <a:ext uri="{FF2B5EF4-FFF2-40B4-BE49-F238E27FC236}">
                <a16:creationId xmlns:a16="http://schemas.microsoft.com/office/drawing/2014/main" id="{F182E0E1-90D6-4378-89FA-D96AEC154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DE981C6-C80E-4770-9C09-C1A588C59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4" descr="Imagen que contiene sobres, pastel, tabla, cumpleaños&#10;&#10;Descripción generada con confianza muy alta">
            <a:extLst>
              <a:ext uri="{FF2B5EF4-FFF2-40B4-BE49-F238E27FC236}">
                <a16:creationId xmlns:a16="http://schemas.microsoft.com/office/drawing/2014/main" id="{EF6F688B-545E-4006-83F3-790EB9FD2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340" y="618327"/>
            <a:ext cx="3077177" cy="205401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5" descr="Imagen que contiene persona, niño, interior, tabla&#10;&#10;Descripción generada con confianza muy alta">
            <a:extLst>
              <a:ext uri="{FF2B5EF4-FFF2-40B4-BE49-F238E27FC236}">
                <a16:creationId xmlns:a16="http://schemas.microsoft.com/office/drawing/2014/main" id="{0520F714-23C7-4A19-9D1D-B4AF3430F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268" y="618327"/>
            <a:ext cx="3077177" cy="205401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A43BFD-F93A-441F-AE60-B245153F0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F633D7-F00B-4265-847A-50750986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49" y="618517"/>
            <a:ext cx="3748035" cy="56416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latin typeface="Lucida Handwriting"/>
              </a:rPr>
              <a:t>Talleres didácticos 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CA37BC-7751-44A4-808A-4D4BC8DA0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50602" y="3205512"/>
            <a:ext cx="7076308" cy="3054611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>
                <a:latin typeface="Lucida Handwriting"/>
              </a:rPr>
              <a:t>Se desarrollan en un tiempo en torno a cincuenta minutos.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>
                <a:latin typeface="Lucida Handwriting"/>
              </a:rPr>
              <a:t>A cada niño, se le proporciona un paquete de piezas que tienen que montar y pegar para construir el modelo que se les ofrece como referencia. A continuación, tienen que pintar y decorar, dejando total libertad para que cada uno, de manera individual, realice su propio proyecto, desarrollando su capacidad creativa y de imaginación.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>
                <a:latin typeface="Lucida Handwriting"/>
              </a:rPr>
              <a:t>Una vez finalizada la actividad didáctica, cada participante se lleva la composición que haya creado.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8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06EC3-78F8-4517-962F-6D48B1F5B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 </a:t>
            </a:r>
            <a:r>
              <a:rPr lang="es-ES">
                <a:latin typeface="Lucida Handwriting"/>
              </a:rPr>
              <a:t>PRECIOS 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16C78262-CB35-449B-BA9E-4428A181CBB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71945094"/>
              </p:ext>
            </p:extLst>
          </p:nvPr>
        </p:nvGraphicFramePr>
        <p:xfrm>
          <a:off x="589156" y="1985963"/>
          <a:ext cx="103632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18770981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38349638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>
                          <a:effectLst/>
                          <a:latin typeface="Lucida Handwriting"/>
                        </a:rPr>
                        <a:t>TIPOS DE ENTRADA </a:t>
                      </a:r>
                      <a:endParaRPr lang="es-ES" b="0" i="0">
                        <a:effectLst/>
                        <a:latin typeface="Lucida Handwriting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>
                          <a:effectLst/>
                          <a:latin typeface="Lucida Handwriting"/>
                        </a:rPr>
                        <a:t>PRECIO </a:t>
                      </a:r>
                      <a:endParaRPr lang="es-ES" b="0" i="0">
                        <a:effectLst/>
                        <a:latin typeface="Lucida Handwriting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065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100">
                          <a:effectLst/>
                          <a:latin typeface="Lucida Handwriting"/>
                        </a:rPr>
                        <a:t>Adultos, individual </a:t>
                      </a:r>
                      <a:endParaRPr lang="es-ES" b="0" i="0">
                        <a:effectLst/>
                        <a:latin typeface="Lucida Handwriting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100">
                          <a:effectLst/>
                          <a:latin typeface="Lucida Handwriting"/>
                        </a:rPr>
                        <a:t>3,50 € </a:t>
                      </a:r>
                      <a:endParaRPr lang="es-ES" b="0" i="0">
                        <a:effectLst/>
                        <a:latin typeface="Lucida Handwriting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850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100">
                          <a:effectLst/>
                          <a:latin typeface="Lucida Handwriting"/>
                        </a:rPr>
                        <a:t>Jubilados, parados, mayores de 65 años, tarjetas, estudiantes </a:t>
                      </a:r>
                      <a:endParaRPr lang="es-ES" b="0" i="0">
                        <a:effectLst/>
                        <a:latin typeface="Lucida Handwriting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100">
                          <a:effectLst/>
                          <a:latin typeface="Lucida Handwriting"/>
                        </a:rPr>
                        <a:t>2.00 € </a:t>
                      </a:r>
                      <a:endParaRPr lang="es-ES" b="0" i="0">
                        <a:effectLst/>
                        <a:latin typeface="Lucida Handwriting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945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100">
                          <a:effectLst/>
                          <a:latin typeface="Lucida Handwriting"/>
                        </a:rPr>
                        <a:t>Juvenil, de 13 a 16 años </a:t>
                      </a:r>
                      <a:endParaRPr lang="es-ES" b="0" i="0">
                        <a:effectLst/>
                        <a:latin typeface="Lucida Handwriting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100">
                          <a:effectLst/>
                          <a:latin typeface="Lucida Handwriting"/>
                        </a:rPr>
                        <a:t>1,50 € </a:t>
                      </a:r>
                      <a:endParaRPr lang="es-ES" b="0" i="0">
                        <a:effectLst/>
                        <a:latin typeface="Lucida Handwriting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332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100">
                          <a:effectLst/>
                          <a:latin typeface="Lucida Handwriting"/>
                        </a:rPr>
                        <a:t>Niños hasta 12 años acompañados </a:t>
                      </a:r>
                      <a:endParaRPr lang="es-ES" b="0" i="0">
                        <a:effectLst/>
                        <a:latin typeface="Lucida Handwriting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100">
                          <a:effectLst/>
                          <a:latin typeface="Lucida Handwriting"/>
                        </a:rPr>
                        <a:t>GRATIS </a:t>
                      </a:r>
                      <a:endParaRPr lang="es-ES" b="0" i="0">
                        <a:effectLst/>
                        <a:latin typeface="Lucida Handwriting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66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100">
                          <a:effectLst/>
                          <a:latin typeface="Lucida Handwriting"/>
                        </a:rPr>
                        <a:t>Grupos de escolares: -Visita libre -Visita con apoyo de guías didácticas -Visita con apoyo de guías didácticas + taller de montaje y pintura </a:t>
                      </a:r>
                      <a:endParaRPr lang="es-ES" b="0" i="0">
                        <a:effectLst/>
                        <a:latin typeface="Lucida Handwriting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100">
                          <a:effectLst/>
                          <a:latin typeface="Lucida Handwriting"/>
                        </a:rPr>
                        <a:t>1,50 € 2,00 € 5,50 € </a:t>
                      </a:r>
                      <a:endParaRPr lang="es-ES" b="0" i="0">
                        <a:effectLst/>
                        <a:latin typeface="Lucida Handwriting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032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100">
                          <a:effectLst/>
                          <a:latin typeface="Lucida Handwriting"/>
                        </a:rPr>
                        <a:t>Miembros de la Asociación de Amigos del Museo Marítimo y Asociados a I.C.O.M. </a:t>
                      </a:r>
                      <a:endParaRPr lang="es-ES" b="0" i="0">
                        <a:effectLst/>
                        <a:latin typeface="Lucida Handwriting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100">
                          <a:effectLst/>
                          <a:latin typeface="Lucida Handwriting"/>
                        </a:rPr>
                        <a:t>EXENTOS DE PAGO </a:t>
                      </a:r>
                      <a:endParaRPr lang="es-ES" b="0" i="0">
                        <a:effectLst/>
                        <a:latin typeface="Lucida Handwriting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625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100">
                          <a:effectLst/>
                          <a:latin typeface="Lucida Handwriting"/>
                        </a:rPr>
                        <a:t>Profesores del Principado de Asturias, guías y acompañantes de grupos  </a:t>
                      </a:r>
                      <a:endParaRPr lang="es-ES" b="0" i="0">
                        <a:effectLst/>
                        <a:latin typeface="Lucida Handwriting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100">
                          <a:effectLst/>
                          <a:latin typeface="Lucida Handwriting"/>
                        </a:rPr>
                        <a:t>EXENTOS DE PAGO </a:t>
                      </a:r>
                      <a:endParaRPr lang="es-ES" b="0" i="0">
                        <a:effectLst/>
                        <a:latin typeface="Lucida Handwriting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934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100">
                          <a:effectLst/>
                          <a:latin typeface="Lucida Handwriting"/>
                        </a:rPr>
                        <a:t>Martes </a:t>
                      </a:r>
                      <a:endParaRPr lang="es-ES" b="0" i="0">
                        <a:effectLst/>
                        <a:latin typeface="Lucida Handwriting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100">
                          <a:effectLst/>
                          <a:latin typeface="Lucida Handwriting"/>
                        </a:rPr>
                        <a:t>ENTRADA GRATUITA </a:t>
                      </a:r>
                      <a:endParaRPr lang="es-ES" b="0" i="0">
                        <a:effectLst/>
                        <a:latin typeface="Lucida Handwriting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272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endParaRPr lang="es-ES" sz="1100" b="0" i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es-ES" sz="1100" b="0" i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505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250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F6E61D-5D7B-4F33-AD5C-1CAB7EF84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Lucida Handwriting"/>
              </a:rPr>
              <a:t>HORARIOS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5D4471-3374-4F92-8B98-68803C124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>
                <a:latin typeface="Lucida Handwriting"/>
              </a:rPr>
              <a:t>INVIERNO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12A753-A38B-4841-B0A7-22B85703A21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40236" y="2943355"/>
            <a:ext cx="3572514" cy="2847845"/>
          </a:xfrm>
        </p:spPr>
        <p:txBody>
          <a:bodyPr/>
          <a:lstStyle/>
          <a:p>
            <a:r>
              <a:rPr lang="es-ES">
                <a:latin typeface="Lucida Handwriting"/>
              </a:rPr>
              <a:t>Septiembre a Junio</a:t>
            </a:r>
          </a:p>
          <a:p>
            <a:r>
              <a:rPr lang="es-ES">
                <a:latin typeface="Lucida Handwriting"/>
              </a:rPr>
              <a:t>De martes a sábado: de 11:00 a 14:00 h. y de 17:00 a 20:00 h.</a:t>
            </a:r>
          </a:p>
          <a:p>
            <a:r>
              <a:rPr lang="es-ES">
                <a:latin typeface="Lucida Handwriting"/>
              </a:rPr>
              <a:t>Domingos y festivos: de 11:00 a 14:0 h.</a:t>
            </a:r>
          </a:p>
          <a:p>
            <a:r>
              <a:rPr lang="es-ES">
                <a:latin typeface="Lucida Handwriting"/>
              </a:rPr>
              <a:t>Lunes: cerrado (excepto grupos con cita previa)</a:t>
            </a:r>
          </a:p>
          <a:p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CCF67D-C4C0-4E6F-89BC-3E4AB5B6E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>
                <a:latin typeface="Lucida Handwriting"/>
              </a:rPr>
              <a:t>VERANO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0627462-D501-4F1C-8558-B107E7D9C952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s-ES">
                <a:latin typeface="Lucida Handwriting"/>
              </a:rPr>
              <a:t>Julio y Agosto</a:t>
            </a:r>
          </a:p>
          <a:p>
            <a:r>
              <a:rPr lang="es-ES">
                <a:latin typeface="Lucida Handwriting"/>
                <a:ea typeface="+mn-lt"/>
                <a:cs typeface="+mn-lt"/>
              </a:rPr>
              <a:t>Todos los días incluso domingos y festivos: de 11:00 a 14:00 h. y de 17:30 a 20:30 h.</a:t>
            </a:r>
            <a:endParaRPr lang="es-ES">
              <a:latin typeface="Lucida Handwriting"/>
            </a:endParaRPr>
          </a:p>
          <a:p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D04DBA93-029D-4EDF-B030-DDCDDE949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>
                <a:latin typeface="Lucida Handwriting"/>
              </a:rPr>
              <a:t>RESERVAS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FB8E99D-9EB7-4764-9663-7C0CD15234A5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s-ES">
                <a:latin typeface="Lucida Handwriting"/>
                <a:ea typeface="+mn-lt"/>
                <a:cs typeface="+mn-lt"/>
              </a:rPr>
              <a:t>De Lunes a viernes: de 9:00 a 14:30.h.</a:t>
            </a:r>
            <a:endParaRPr lang="es-ES">
              <a:latin typeface="Lucida Handwriting"/>
            </a:endParaRPr>
          </a:p>
          <a:p>
            <a:r>
              <a:rPr lang="es-ES">
                <a:latin typeface="Lucida Handwriting"/>
              </a:rPr>
              <a:t>Grupos escolares:</a:t>
            </a:r>
          </a:p>
          <a:p>
            <a:r>
              <a:rPr lang="es-ES">
                <a:latin typeface="Lucida Handwriting"/>
                <a:ea typeface="+mn-lt"/>
                <a:cs typeface="+mn-lt"/>
              </a:rPr>
              <a:t>De Lunes a viernes: 10:00 a 14:00 h. y de 16:00 a 20:00 h.</a:t>
            </a:r>
            <a:endParaRPr lang="es-ES">
              <a:latin typeface="Lucida Handwriting"/>
            </a:endParaRPr>
          </a:p>
          <a:p>
            <a:endParaRPr lang="es-ES" dirty="0">
              <a:latin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4059828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8F16F-F606-49FA-B210-05529DD8F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1268245"/>
          </a:xfrm>
        </p:spPr>
        <p:txBody>
          <a:bodyPr/>
          <a:lstStyle/>
          <a:p>
            <a:r>
              <a:rPr lang="es-ES">
                <a:latin typeface="Lucida Handwriting"/>
              </a:rPr>
              <a:t>EXPERIENCIA PERSONAL 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369E4E-4C4B-4BE5-993E-BA8716B41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5" y="1528052"/>
            <a:ext cx="10364452" cy="4263149"/>
          </a:xfrm>
        </p:spPr>
        <p:txBody>
          <a:bodyPr/>
          <a:lstStyle/>
          <a:p>
            <a:pPr algn="l"/>
            <a:r>
              <a:rPr lang="es-ES">
                <a:latin typeface="Lucida Handwriting"/>
              </a:rPr>
              <a:t>¿HAS IDO ALGUNA VEZ?</a:t>
            </a:r>
          </a:p>
          <a:p>
            <a:pPr algn="l"/>
            <a:r>
              <a:rPr lang="es-ES">
                <a:latin typeface="Lucida Handwriting"/>
              </a:rPr>
              <a:t>NO, PERO EN EL FUTURO ME GUSTARÍA IR, PORQUE  HACIENDO EL TRABAJO ME GUSTÓ MUCHO.</a:t>
            </a:r>
            <a:endParaRPr lang="es-ES" dirty="0">
              <a:latin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4072176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F6EE2-8012-4012-87C1-9715A588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Lucida Handwriting"/>
              </a:rPr>
              <a:t>BIBLIOGRAFIA: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F982C7-EC30-41FD-883E-F4A22A6CD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Char char="•"/>
            </a:pPr>
            <a:r>
              <a:rPr lang="es-ES">
                <a:latin typeface="Lucida Handwriting"/>
              </a:rPr>
              <a:t>WWW.</a:t>
            </a:r>
            <a:r>
              <a:rPr lang="es-ES">
                <a:latin typeface="Lucida Handwriting"/>
                <a:ea typeface="+mn-lt"/>
                <a:cs typeface="+mn-lt"/>
              </a:rPr>
              <a:t>museomaritimodeasturias.com</a:t>
            </a:r>
            <a:endParaRPr lang="es-ES">
              <a:latin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49802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0BE79-C858-4A92-A2E3-24C2E4ADD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Lucida Handwriting"/>
              </a:rPr>
              <a:t>¿Qué se puede ver allí ?</a:t>
            </a:r>
            <a:br>
              <a:rPr lang="es-ES" dirty="0">
                <a:latin typeface="Lucida Handwriting"/>
              </a:rPr>
            </a:br>
            <a:endParaRPr lang="es-ES">
              <a:latin typeface="Lucida Handwriting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E1CF51-6154-4AD2-9115-978719E59C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s-ES" sz="2400" dirty="0">
                <a:latin typeface="Lucida Handwriting"/>
              </a:rPr>
              <a:t>El Museo, con sede en la marinera villa de Luanco, está dedicado a la recogida, catalogación, conservación, estudio y exposición de todo tipo de materiales y documentos relacionados con la actividad marítima</a:t>
            </a:r>
            <a:r>
              <a:rPr lang="es-ES" sz="2400" dirty="0">
                <a:latin typeface="Comic Sans MS"/>
              </a:rPr>
              <a:t>. 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08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5A385-C376-4090-A4A7-A5EA37A51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Lucida Handwriting"/>
              </a:rPr>
              <a:t>Tipos de exposiciones</a:t>
            </a:r>
            <a:r>
              <a:rPr lang="es-ES" dirty="0"/>
              <a:t> 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479957-BBBE-4966-BAC1-18881A387DF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latin typeface="Lucida Handwriting"/>
              </a:rPr>
              <a:t>Permanentes :</a:t>
            </a:r>
          </a:p>
          <a:p>
            <a:pPr lvl="1"/>
            <a:r>
              <a:rPr lang="es-ES" dirty="0">
                <a:latin typeface="Lucida Handwriting"/>
              </a:rPr>
              <a:t>Pesca tradicional </a:t>
            </a:r>
          </a:p>
          <a:p>
            <a:pPr lvl="1"/>
            <a:r>
              <a:rPr lang="es-ES" dirty="0">
                <a:latin typeface="Lucida Handwriting"/>
              </a:rPr>
              <a:t>Carpintería de ribera </a:t>
            </a:r>
          </a:p>
          <a:p>
            <a:pPr lvl="1"/>
            <a:r>
              <a:rPr lang="es-ES" dirty="0">
                <a:latin typeface="Lucida Handwriting"/>
              </a:rPr>
              <a:t>Biología marina </a:t>
            </a:r>
          </a:p>
          <a:p>
            <a:pPr lvl="1"/>
            <a:r>
              <a:rPr lang="es-ES" dirty="0">
                <a:latin typeface="Lucida Handwriting"/>
              </a:rPr>
              <a:t>Historia de la navegación </a:t>
            </a:r>
          </a:p>
          <a:p>
            <a:pPr lvl="1"/>
            <a:r>
              <a:rPr lang="es-ES" dirty="0">
                <a:latin typeface="Lucida Handwriting"/>
              </a:rPr>
              <a:t>Otras temáticas 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552D8F-C281-4FA7-A29F-FB4E18980C4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latin typeface="Lucida Handwriting"/>
              </a:rPr>
              <a:t>Temporales:</a:t>
            </a:r>
          </a:p>
          <a:p>
            <a:pPr lvl="1"/>
            <a:r>
              <a:rPr lang="es-ES" dirty="0">
                <a:latin typeface="Lucida Handwriting"/>
              </a:rPr>
              <a:t>Actualmente piratas y corsarios </a:t>
            </a:r>
            <a:endParaRPr lang="es-ES">
              <a:latin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422653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>
            <a:extLst>
              <a:ext uri="{FF2B5EF4-FFF2-40B4-BE49-F238E27FC236}">
                <a16:creationId xmlns:a16="http://schemas.microsoft.com/office/drawing/2014/main" id="{A9FB7553-CC30-4E3C-8D25-CC941C275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92E0088-44CC-4DF8-A2C4-AF2287C02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EA0826E4-240D-4C41-A873-82000F8C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2">
            <a:extLst>
              <a:ext uri="{FF2B5EF4-FFF2-40B4-BE49-F238E27FC236}">
                <a16:creationId xmlns:a16="http://schemas.microsoft.com/office/drawing/2014/main" id="{8B7D2D6E-116A-463D-9B1F-C2FF58D06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3" descr="Imagen que contiene metal, hecho de madera, banca, bicicleta&#10;&#10;Descripción generada con confianza muy alta">
            <a:extLst>
              <a:ext uri="{FF2B5EF4-FFF2-40B4-BE49-F238E27FC236}">
                <a16:creationId xmlns:a16="http://schemas.microsoft.com/office/drawing/2014/main" id="{AFC10824-4D9A-436E-8C98-9C1362CC74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77" r="19197" b="1"/>
          <a:stretch/>
        </p:blipFill>
        <p:spPr>
          <a:xfrm>
            <a:off x="-2" y="10"/>
            <a:ext cx="2995152" cy="4142220"/>
          </a:xfrm>
          <a:prstGeom prst="rect">
            <a:avLst/>
          </a:prstGeom>
        </p:spPr>
      </p:pic>
      <p:pic>
        <p:nvPicPr>
          <p:cNvPr id="15" name="Imagen 15" descr="Imagen que contiene interior, tabla, computadora, monitor&#10;&#10;Descripción generada con confianza muy alta">
            <a:extLst>
              <a:ext uri="{FF2B5EF4-FFF2-40B4-BE49-F238E27FC236}">
                <a16:creationId xmlns:a16="http://schemas.microsoft.com/office/drawing/2014/main" id="{69044B50-9B65-49DA-91C2-AE349CCAAA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87" r="1" b="1"/>
          <a:stretch/>
        </p:blipFill>
        <p:spPr>
          <a:xfrm>
            <a:off x="3035809" y="1"/>
            <a:ext cx="3035808" cy="2071114"/>
          </a:xfrm>
          <a:prstGeom prst="rect">
            <a:avLst/>
          </a:prstGeom>
        </p:spPr>
      </p:pic>
      <p:pic>
        <p:nvPicPr>
          <p:cNvPr id="14" name="Imagen 14" descr="Imagen que contiene tabla, pastel, interior, azul&#10;&#10;Descripción generada con confianza muy alta">
            <a:extLst>
              <a:ext uri="{FF2B5EF4-FFF2-40B4-BE49-F238E27FC236}">
                <a16:creationId xmlns:a16="http://schemas.microsoft.com/office/drawing/2014/main" id="{2719D5E1-311C-4630-B90C-776E4D39D8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87" r="1" b="1"/>
          <a:stretch/>
        </p:blipFill>
        <p:spPr>
          <a:xfrm>
            <a:off x="3035809" y="2077792"/>
            <a:ext cx="3035808" cy="2071114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ED30F40-822F-4ADD-AF2E-AFC087AC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76465" y="2071114"/>
            <a:ext cx="301752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6D0BE8D5-5401-4C56-8CEE-A26ED4B73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5152" y="-2"/>
            <a:ext cx="81313" cy="414223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n 16" descr="Imagen que contiene interior, tabla, llenado, cuarto&#10;&#10;Descripción generada con confianza muy alta">
            <a:extLst>
              <a:ext uri="{FF2B5EF4-FFF2-40B4-BE49-F238E27FC236}">
                <a16:creationId xmlns:a16="http://schemas.microsoft.com/office/drawing/2014/main" id="{EED079EB-2E23-4C67-A2BE-1DC82DD61A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431" r="2" b="13862"/>
          <a:stretch/>
        </p:blipFill>
        <p:spPr>
          <a:xfrm>
            <a:off x="20" y="4182533"/>
            <a:ext cx="6058026" cy="2675468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2819BD4-FCEA-4577-AF87-FBF9A7A9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146185"/>
            <a:ext cx="6071616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DCBF867-C7AF-41A2-8FD3-2D82ACA4A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2130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F87A14ED-36C8-4725-8092-CD9CAE281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F83F28-884F-48D3-849B-69BF79618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9656" y="2367092"/>
            <a:ext cx="4727944" cy="34241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sz="1200" dirty="0">
                <a:latin typeface="Lucida Handwriting"/>
              </a:rPr>
              <a:t>forma </a:t>
            </a:r>
            <a:r>
              <a:rPr lang="en-US" sz="1200" dirty="0" err="1">
                <a:latin typeface="Lucida Handwriting"/>
              </a:rPr>
              <a:t>esta</a:t>
            </a:r>
            <a:r>
              <a:rPr lang="en-US" sz="1200" dirty="0">
                <a:latin typeface="Lucida Handwriting"/>
              </a:rPr>
              <a:t> </a:t>
            </a:r>
            <a:r>
              <a:rPr lang="en-US" sz="1200" dirty="0" err="1">
                <a:latin typeface="Lucida Handwriting"/>
              </a:rPr>
              <a:t>sección</a:t>
            </a:r>
            <a:r>
              <a:rPr lang="en-US" sz="1200" dirty="0">
                <a:latin typeface="Lucida Handwriting"/>
              </a:rPr>
              <a:t> una gran </a:t>
            </a:r>
            <a:r>
              <a:rPr lang="en-US" sz="1200" dirty="0" err="1">
                <a:latin typeface="Lucida Handwriting"/>
              </a:rPr>
              <a:t>variedad</a:t>
            </a:r>
            <a:r>
              <a:rPr lang="en-US" sz="1200" dirty="0">
                <a:latin typeface="Lucida Handwriting"/>
              </a:rPr>
              <a:t> de </a:t>
            </a:r>
            <a:r>
              <a:rPr lang="en-US" sz="1200" dirty="0" err="1">
                <a:latin typeface="Lucida Handwriting"/>
              </a:rPr>
              <a:t>artes</a:t>
            </a:r>
            <a:r>
              <a:rPr lang="en-US" sz="1200" dirty="0">
                <a:latin typeface="Lucida Handwriting"/>
              </a:rPr>
              <a:t> y </a:t>
            </a:r>
            <a:r>
              <a:rPr lang="en-US" sz="1200" dirty="0" err="1">
                <a:latin typeface="Lucida Handwriting"/>
              </a:rPr>
              <a:t>aparejos</a:t>
            </a:r>
            <a:r>
              <a:rPr lang="en-US" sz="1200" dirty="0">
                <a:latin typeface="Lucida Handwriting"/>
              </a:rPr>
              <a:t> de </a:t>
            </a:r>
            <a:r>
              <a:rPr lang="en-US" sz="1200" dirty="0" err="1">
                <a:latin typeface="Lucida Handwriting"/>
              </a:rPr>
              <a:t>pesca</a:t>
            </a:r>
            <a:r>
              <a:rPr lang="en-US" sz="1200" dirty="0">
                <a:latin typeface="Lucida Handwriting"/>
              </a:rPr>
              <a:t>: redes, </a:t>
            </a:r>
            <a:r>
              <a:rPr lang="en-US" sz="1200" dirty="0" err="1">
                <a:latin typeface="Lucida Handwriting"/>
              </a:rPr>
              <a:t>Poteras</a:t>
            </a:r>
            <a:r>
              <a:rPr lang="en-US" sz="1200" dirty="0">
                <a:latin typeface="Lucida Handwriting"/>
              </a:rPr>
              <a:t>, … </a:t>
            </a:r>
            <a:r>
              <a:rPr lang="en-US" sz="1200" dirty="0" err="1">
                <a:latin typeface="Lucida Handwriting"/>
              </a:rPr>
              <a:t>clasificadas</a:t>
            </a:r>
            <a:r>
              <a:rPr lang="en-US" sz="1200" dirty="0">
                <a:latin typeface="Lucida Handwriting"/>
              </a:rPr>
              <a:t> </a:t>
            </a:r>
            <a:r>
              <a:rPr lang="en-US" sz="1200" dirty="0" err="1">
                <a:latin typeface="Lucida Handwriting"/>
              </a:rPr>
              <a:t>según</a:t>
            </a:r>
            <a:r>
              <a:rPr lang="en-US" sz="1200" dirty="0">
                <a:latin typeface="Lucida Handwriting"/>
              </a:rPr>
              <a:t> las </a:t>
            </a:r>
            <a:r>
              <a:rPr lang="en-US" sz="1200" dirty="0" err="1">
                <a:latin typeface="Lucida Handwriting"/>
              </a:rPr>
              <a:t>especies</a:t>
            </a:r>
            <a:r>
              <a:rPr lang="en-US" sz="1200" dirty="0">
                <a:latin typeface="Lucida Handwriting"/>
              </a:rPr>
              <a:t> a </a:t>
            </a:r>
            <a:r>
              <a:rPr lang="en-US" sz="1200" dirty="0" err="1">
                <a:latin typeface="Lucida Handwriting"/>
              </a:rPr>
              <a:t>capturar</a:t>
            </a:r>
            <a:r>
              <a:rPr lang="en-US" sz="1200" dirty="0">
                <a:latin typeface="Lucida Handwriting"/>
              </a:rPr>
              <a:t>, </a:t>
            </a:r>
            <a:r>
              <a:rPr lang="en-US" sz="1200" dirty="0" err="1">
                <a:latin typeface="Lucida Handwriting"/>
              </a:rPr>
              <a:t>todas</a:t>
            </a:r>
            <a:r>
              <a:rPr lang="en-US" sz="1200" dirty="0">
                <a:latin typeface="Lucida Handwriting"/>
              </a:rPr>
              <a:t> del </a:t>
            </a:r>
            <a:r>
              <a:rPr lang="en-US" sz="1200" dirty="0" err="1">
                <a:latin typeface="Lucida Handwriting"/>
              </a:rPr>
              <a:t>cantábrico</a:t>
            </a:r>
            <a:r>
              <a:rPr lang="en-US" sz="1200" dirty="0">
                <a:latin typeface="Lucida Handwriting"/>
              </a:rPr>
              <a:t> -bonito, </a:t>
            </a:r>
            <a:r>
              <a:rPr lang="en-US" sz="1200" dirty="0" err="1">
                <a:latin typeface="Lucida Handwriting"/>
              </a:rPr>
              <a:t>congrio</a:t>
            </a:r>
            <a:r>
              <a:rPr lang="en-US" sz="1200" dirty="0">
                <a:latin typeface="Lucida Handwriting"/>
              </a:rPr>
              <a:t>, </a:t>
            </a:r>
            <a:r>
              <a:rPr lang="en-US" sz="1200" dirty="0" err="1">
                <a:latin typeface="Lucida Handwriting"/>
              </a:rPr>
              <a:t>lubina</a:t>
            </a:r>
            <a:r>
              <a:rPr lang="en-US" sz="1200" dirty="0">
                <a:latin typeface="Lucida Handwriting"/>
              </a:rPr>
              <a:t>, </a:t>
            </a:r>
            <a:r>
              <a:rPr lang="en-US" sz="1200" dirty="0" err="1">
                <a:latin typeface="Lucida Handwriting"/>
              </a:rPr>
              <a:t>xarda</a:t>
            </a:r>
            <a:r>
              <a:rPr lang="en-US" sz="1200" dirty="0">
                <a:latin typeface="Lucida Handwriting"/>
              </a:rPr>
              <a:t>, </a:t>
            </a:r>
            <a:r>
              <a:rPr lang="en-US" sz="1200" dirty="0" err="1">
                <a:latin typeface="Lucida Handwriting"/>
              </a:rPr>
              <a:t>merluza</a:t>
            </a:r>
            <a:r>
              <a:rPr lang="en-US" sz="1200" dirty="0">
                <a:latin typeface="Lucida Handwriting"/>
              </a:rPr>
              <a:t>, </a:t>
            </a:r>
            <a:r>
              <a:rPr lang="en-US" sz="1200" dirty="0" err="1">
                <a:latin typeface="Lucida Handwriting"/>
              </a:rPr>
              <a:t>besugo</a:t>
            </a:r>
            <a:r>
              <a:rPr lang="en-US" sz="1200" dirty="0">
                <a:latin typeface="Lucida Handwriting"/>
              </a:rPr>
              <a:t>, </a:t>
            </a:r>
            <a:r>
              <a:rPr lang="en-US" sz="1200" dirty="0" err="1">
                <a:latin typeface="Lucida Handwriting"/>
              </a:rPr>
              <a:t>pulpo</a:t>
            </a:r>
            <a:r>
              <a:rPr lang="en-US" sz="1200" dirty="0">
                <a:latin typeface="Lucida Handwriting"/>
              </a:rPr>
              <a:t>, </a:t>
            </a:r>
            <a:r>
              <a:rPr lang="en-US" sz="1200" dirty="0" err="1">
                <a:latin typeface="Lucida Handwriting"/>
              </a:rPr>
              <a:t>angula</a:t>
            </a:r>
            <a:r>
              <a:rPr lang="en-US" sz="1200" dirty="0">
                <a:latin typeface="Lucida Handwriting"/>
              </a:rPr>
              <a:t>,… y Con </a:t>
            </a:r>
            <a:r>
              <a:rPr lang="en-US" sz="1200" dirty="0" err="1">
                <a:latin typeface="Lucida Handwriting"/>
              </a:rPr>
              <a:t>ello</a:t>
            </a:r>
            <a:r>
              <a:rPr lang="en-US" sz="1200" dirty="0">
                <a:latin typeface="Lucida Handwriting"/>
              </a:rPr>
              <a:t>, </a:t>
            </a:r>
            <a:r>
              <a:rPr lang="en-US" sz="1200" dirty="0" err="1">
                <a:latin typeface="Lucida Handwriting"/>
              </a:rPr>
              <a:t>múltiples</a:t>
            </a:r>
            <a:r>
              <a:rPr lang="en-US" sz="1200" dirty="0">
                <a:latin typeface="Lucida Handwriting"/>
              </a:rPr>
              <a:t> </a:t>
            </a:r>
            <a:r>
              <a:rPr lang="en-US" sz="1200" dirty="0" err="1">
                <a:latin typeface="Lucida Handwriting"/>
              </a:rPr>
              <a:t>elementos</a:t>
            </a:r>
            <a:r>
              <a:rPr lang="en-US" sz="1200" dirty="0">
                <a:latin typeface="Lucida Handwriting"/>
              </a:rPr>
              <a:t> </a:t>
            </a:r>
            <a:r>
              <a:rPr lang="en-US" sz="1200" dirty="0" err="1">
                <a:latin typeface="Lucida Handwriting"/>
              </a:rPr>
              <a:t>complementarios</a:t>
            </a:r>
            <a:r>
              <a:rPr lang="en-US" sz="1200" dirty="0">
                <a:latin typeface="Lucida Handwriting"/>
              </a:rPr>
              <a:t> </a:t>
            </a:r>
            <a:r>
              <a:rPr lang="en-US" sz="1200" dirty="0" err="1">
                <a:latin typeface="Lucida Handwriting"/>
              </a:rPr>
              <a:t>como</a:t>
            </a:r>
            <a:r>
              <a:rPr lang="en-US" sz="1200" dirty="0">
                <a:latin typeface="Lucida Handwriting"/>
              </a:rPr>
              <a:t> </a:t>
            </a:r>
            <a:r>
              <a:rPr lang="en-US" sz="1200" dirty="0" err="1">
                <a:latin typeface="Lucida Handwriting"/>
              </a:rPr>
              <a:t>cestería</a:t>
            </a:r>
            <a:r>
              <a:rPr lang="en-US" sz="1200" dirty="0">
                <a:latin typeface="Lucida Handwriting"/>
              </a:rPr>
              <a:t>, </a:t>
            </a:r>
            <a:r>
              <a:rPr lang="en-US" sz="1200" dirty="0" err="1">
                <a:latin typeface="Lucida Handwriting"/>
              </a:rPr>
              <a:t>agujas</a:t>
            </a:r>
            <a:r>
              <a:rPr lang="en-US" sz="1200" dirty="0">
                <a:latin typeface="Lucida Handwriting"/>
              </a:rPr>
              <a:t> para las </a:t>
            </a:r>
            <a:r>
              <a:rPr lang="en-US" sz="1200" dirty="0" err="1">
                <a:latin typeface="Lucida Handwriting"/>
              </a:rPr>
              <a:t>velas</a:t>
            </a:r>
            <a:r>
              <a:rPr lang="en-US" sz="1200" dirty="0">
                <a:latin typeface="Lucida Handwriting"/>
              </a:rPr>
              <a:t>, </a:t>
            </a:r>
            <a:r>
              <a:rPr lang="en-US" sz="1200" dirty="0" err="1">
                <a:latin typeface="Lucida Handwriting"/>
              </a:rPr>
              <a:t>farolES</a:t>
            </a:r>
            <a:r>
              <a:rPr lang="en-US" sz="1200" dirty="0">
                <a:latin typeface="Lucida Handwriting"/>
              </a:rPr>
              <a:t>...</a:t>
            </a:r>
            <a:endParaRPr lang="es-ES">
              <a:latin typeface="Lucida Handwriting"/>
            </a:endParaRPr>
          </a:p>
          <a:p>
            <a:pPr algn="l">
              <a:lnSpc>
                <a:spcPct val="110000"/>
              </a:lnSpc>
            </a:pPr>
            <a:endParaRPr lang="en-US" sz="1200" dirty="0">
              <a:latin typeface="Lucida Handwriting"/>
            </a:endParaRPr>
          </a:p>
          <a:p>
            <a:pPr algn="l">
              <a:lnSpc>
                <a:spcPct val="110000"/>
              </a:lnSpc>
            </a:pPr>
            <a:r>
              <a:rPr lang="en-US" sz="1200" err="1">
                <a:latin typeface="Lucida Handwriting"/>
              </a:rPr>
              <a:t>objetos</a:t>
            </a:r>
            <a:r>
              <a:rPr lang="en-US" sz="1200" dirty="0">
                <a:latin typeface="Lucida Handwriting"/>
              </a:rPr>
              <a:t> que </a:t>
            </a:r>
            <a:r>
              <a:rPr lang="en-US" sz="1200" err="1">
                <a:latin typeface="Lucida Handwriting"/>
              </a:rPr>
              <a:t>nos</a:t>
            </a:r>
            <a:r>
              <a:rPr lang="en-US" sz="1200" dirty="0">
                <a:latin typeface="Lucida Handwriting"/>
              </a:rPr>
              <a:t> </a:t>
            </a:r>
            <a:r>
              <a:rPr lang="en-US" sz="1200" err="1">
                <a:latin typeface="Lucida Handwriting"/>
              </a:rPr>
              <a:t>trasladan</a:t>
            </a:r>
            <a:r>
              <a:rPr lang="en-US" sz="1200" dirty="0">
                <a:latin typeface="Lucida Handwriting"/>
              </a:rPr>
              <a:t> al </a:t>
            </a:r>
            <a:r>
              <a:rPr lang="en-US" sz="1200" err="1">
                <a:latin typeface="Lucida Handwriting"/>
              </a:rPr>
              <a:t>tiempo</a:t>
            </a:r>
            <a:r>
              <a:rPr lang="en-US" sz="1200" dirty="0">
                <a:latin typeface="Lucida Handwriting"/>
              </a:rPr>
              <a:t> en que la </a:t>
            </a:r>
            <a:r>
              <a:rPr lang="en-US" sz="1200" err="1">
                <a:latin typeface="Lucida Handwriting"/>
              </a:rPr>
              <a:t>pesca</a:t>
            </a:r>
            <a:r>
              <a:rPr lang="en-US" sz="1200" dirty="0">
                <a:latin typeface="Lucida Handwriting"/>
              </a:rPr>
              <a:t> era </a:t>
            </a:r>
            <a:r>
              <a:rPr lang="en-US" sz="1200" err="1">
                <a:latin typeface="Lucida Handwriting"/>
              </a:rPr>
              <a:t>actividad</a:t>
            </a:r>
            <a:r>
              <a:rPr lang="en-US" sz="1200" dirty="0">
                <a:latin typeface="Lucida Handwriting"/>
              </a:rPr>
              <a:t> fundamental en las villas </a:t>
            </a:r>
            <a:r>
              <a:rPr lang="en-US" sz="1200" err="1">
                <a:latin typeface="Lucida Handwriting"/>
              </a:rPr>
              <a:t>costeras</a:t>
            </a:r>
            <a:r>
              <a:rPr lang="en-US" sz="1200" dirty="0">
                <a:latin typeface="Lucida Handwriting"/>
              </a:rPr>
              <a:t> </a:t>
            </a:r>
            <a:r>
              <a:rPr lang="en-US" sz="1200" err="1">
                <a:latin typeface="Lucida Handwriting"/>
              </a:rPr>
              <a:t>asturianas</a:t>
            </a:r>
            <a:r>
              <a:rPr lang="en-US" sz="1200" dirty="0">
                <a:latin typeface="Lucida Handwriting"/>
              </a:rPr>
              <a:t> y de </a:t>
            </a:r>
            <a:r>
              <a:rPr lang="en-US" sz="1200" err="1">
                <a:latin typeface="Lucida Handwriting"/>
              </a:rPr>
              <a:t>todo</a:t>
            </a:r>
            <a:r>
              <a:rPr lang="en-US" sz="1200" dirty="0">
                <a:latin typeface="Lucida Handwriting"/>
              </a:rPr>
              <a:t> el </a:t>
            </a:r>
            <a:r>
              <a:rPr lang="en-US" sz="1200" err="1">
                <a:latin typeface="Lucida Handwriting"/>
              </a:rPr>
              <a:t>Cantábrico</a:t>
            </a:r>
            <a:r>
              <a:rPr lang="en-US" sz="1200" dirty="0">
                <a:latin typeface="Lucida Handwriting"/>
              </a:rPr>
              <a:t>.</a:t>
            </a:r>
            <a:endParaRPr lang="es-ES">
              <a:latin typeface="Lucida Handwriting"/>
            </a:endParaRP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Lucida Handwriting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51A7B6-51BE-4E61-A261-DC9FBC07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273" y="618517"/>
            <a:ext cx="4746952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latin typeface="Lucida Handwriting"/>
              </a:rPr>
              <a:t>Pesca </a:t>
            </a:r>
            <a:r>
              <a:rPr lang="en-US" sz="3600" dirty="0" err="1">
                <a:latin typeface="Lucida Handwriting"/>
              </a:rPr>
              <a:t>tradicional</a:t>
            </a:r>
            <a:r>
              <a:rPr lang="en-US" sz="3600" dirty="0">
                <a:latin typeface="Lucida Handwriting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6326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6F7F75A8-F68A-4A99-AC79-B940B81A7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229B38-4F35-4BA8-945B-830C452D3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840A9BA-DFA0-4898-9258-05086922D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6D5DE3D4-9D33-4801-9A34-C8DE08E8E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5" descr="Imagen que contiene edificio, interior, tabla, silla&#10;&#10;Descripción generada con confianza muy alta">
            <a:extLst>
              <a:ext uri="{FF2B5EF4-FFF2-40B4-BE49-F238E27FC236}">
                <a16:creationId xmlns:a16="http://schemas.microsoft.com/office/drawing/2014/main" id="{7F371B2A-A2FE-436D-9E61-3C57275AB1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69" r="3349"/>
          <a:stretch/>
        </p:blipFill>
        <p:spPr>
          <a:xfrm>
            <a:off x="8157374" y="10"/>
            <a:ext cx="4034626" cy="3428989"/>
          </a:xfrm>
          <a:prstGeom prst="rect">
            <a:avLst/>
          </a:prstGeom>
        </p:spPr>
      </p:pic>
      <p:pic>
        <p:nvPicPr>
          <p:cNvPr id="3" name="Imagen 4" descr="Imagen que contiene edificio, tabla, silla, llenado&#10;&#10;Descripción generada con confianza muy alta">
            <a:extLst>
              <a:ext uri="{FF2B5EF4-FFF2-40B4-BE49-F238E27FC236}">
                <a16:creationId xmlns:a16="http://schemas.microsoft.com/office/drawing/2014/main" id="{6A0666DF-1DDA-47F4-B76E-3AE12707A8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23" r="9711" b="1"/>
          <a:stretch/>
        </p:blipFill>
        <p:spPr>
          <a:xfrm>
            <a:off x="8157371" y="3429000"/>
            <a:ext cx="4034629" cy="342900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6A1EF03-B550-48D2-BCB8-E65825E98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7371" y="3433232"/>
            <a:ext cx="3995298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73B16711-FF90-48C1-94DE-D057354BC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DFCB43C-6E43-4830-B97E-ACFDE5F09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D1ABEF-14E3-45AB-9799-ABF8112E7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latin typeface="Lucida Handwriting"/>
              </a:rPr>
              <a:t>Carpintería</a:t>
            </a:r>
            <a:r>
              <a:rPr lang="en-US" sz="3600" dirty="0">
                <a:latin typeface="Lucida Handwriting"/>
              </a:rPr>
              <a:t> de </a:t>
            </a:r>
            <a:r>
              <a:rPr lang="en-US" sz="3600" dirty="0" err="1">
                <a:latin typeface="Lucida Handwriting"/>
              </a:rPr>
              <a:t>ribera</a:t>
            </a:r>
            <a:endParaRPr lang="en-US" sz="3600">
              <a:latin typeface="Lucida Handwriting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545755-C30D-4A58-8F80-2074DEC89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367092"/>
            <a:ext cx="6672887" cy="34241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  <a:p>
            <a:pPr algn="l"/>
            <a:r>
              <a:rPr lang="en-US" dirty="0">
                <a:latin typeface="Lucida Handwriting"/>
              </a:rPr>
              <a:t>La </a:t>
            </a:r>
            <a:r>
              <a:rPr lang="en-US" dirty="0" err="1">
                <a:latin typeface="Lucida Handwriting"/>
              </a:rPr>
              <a:t>carpintería</a:t>
            </a:r>
            <a:r>
              <a:rPr lang="en-US" dirty="0">
                <a:latin typeface="Lucida Handwriting"/>
              </a:rPr>
              <a:t> de </a:t>
            </a:r>
            <a:r>
              <a:rPr lang="en-US" dirty="0" err="1">
                <a:latin typeface="Lucida Handwriting"/>
              </a:rPr>
              <a:t>ribera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puede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considerarse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uno</a:t>
            </a:r>
            <a:r>
              <a:rPr lang="en-US" dirty="0">
                <a:latin typeface="Lucida Handwriting"/>
              </a:rPr>
              <a:t> de los puntos </a:t>
            </a:r>
            <a:r>
              <a:rPr lang="en-US" dirty="0" err="1">
                <a:latin typeface="Lucida Handwriting"/>
              </a:rPr>
              <a:t>fuertes</a:t>
            </a:r>
            <a:r>
              <a:rPr lang="en-US" dirty="0">
                <a:latin typeface="Lucida Handwriting"/>
              </a:rPr>
              <a:t> del Museo, </a:t>
            </a:r>
            <a:r>
              <a:rPr lang="en-US" dirty="0" err="1">
                <a:latin typeface="Lucida Handwriting"/>
              </a:rPr>
              <a:t>pues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hace</a:t>
            </a:r>
            <a:r>
              <a:rPr lang="en-US" dirty="0">
                <a:latin typeface="Lucida Handwriting"/>
              </a:rPr>
              <a:t> honor a la </a:t>
            </a:r>
            <a:r>
              <a:rPr lang="en-US" dirty="0" err="1">
                <a:latin typeface="Lucida Handwriting"/>
              </a:rPr>
              <a:t>importancia</a:t>
            </a:r>
            <a:r>
              <a:rPr lang="en-US" dirty="0">
                <a:latin typeface="Lucida Handwriting"/>
              </a:rPr>
              <a:t> que </a:t>
            </a:r>
            <a:r>
              <a:rPr lang="en-US" dirty="0" err="1">
                <a:latin typeface="Lucida Handwriting"/>
              </a:rPr>
              <a:t>tuvo</a:t>
            </a:r>
            <a:r>
              <a:rPr lang="en-US" dirty="0">
                <a:latin typeface="Lucida Handwriting"/>
              </a:rPr>
              <a:t> en </a:t>
            </a:r>
            <a:r>
              <a:rPr lang="en-US" dirty="0" err="1">
                <a:latin typeface="Lucida Handwriting"/>
              </a:rPr>
              <a:t>Luanco</a:t>
            </a:r>
            <a:r>
              <a:rPr lang="en-US" dirty="0">
                <a:latin typeface="Lucida Handwriting"/>
              </a:rPr>
              <a:t>, </a:t>
            </a:r>
            <a:r>
              <a:rPr lang="en-US" dirty="0" err="1">
                <a:latin typeface="Lucida Handwriting"/>
              </a:rPr>
              <a:t>donde</a:t>
            </a:r>
            <a:r>
              <a:rPr lang="en-US" dirty="0">
                <a:latin typeface="Lucida Handwriting"/>
              </a:rPr>
              <a:t> se </a:t>
            </a:r>
            <a:r>
              <a:rPr lang="en-US" dirty="0" err="1">
                <a:latin typeface="Lucida Handwriting"/>
              </a:rPr>
              <a:t>construyeron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innumerables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embarcaciones</a:t>
            </a:r>
            <a:r>
              <a:rPr lang="en-US" dirty="0">
                <a:latin typeface="Lucida Handwriting"/>
              </a:rPr>
              <a:t> para </a:t>
            </a:r>
            <a:r>
              <a:rPr lang="en-US" dirty="0" err="1">
                <a:latin typeface="Lucida Handwriting"/>
              </a:rPr>
              <a:t>todos</a:t>
            </a:r>
            <a:r>
              <a:rPr lang="en-US" dirty="0">
                <a:latin typeface="Lucida Handwriting"/>
              </a:rPr>
              <a:t> los </a:t>
            </a:r>
            <a:r>
              <a:rPr lang="en-US" dirty="0" err="1">
                <a:latin typeface="Lucida Handwriting"/>
              </a:rPr>
              <a:t>puertos</a:t>
            </a:r>
            <a:r>
              <a:rPr lang="en-US" dirty="0">
                <a:latin typeface="Lucida Handwriting"/>
              </a:rPr>
              <a:t> del </a:t>
            </a:r>
            <a:r>
              <a:rPr lang="en-US" dirty="0" err="1">
                <a:latin typeface="Lucida Handwriting"/>
              </a:rPr>
              <a:t>Cantábrico</a:t>
            </a:r>
            <a:r>
              <a:rPr lang="en-US" dirty="0">
                <a:latin typeface="Lucida Handwriting"/>
              </a:rPr>
              <a:t>. </a:t>
            </a:r>
            <a:endParaRPr lang="en-US">
              <a:latin typeface="Tw Cen MT" panose="020B0602020104020603"/>
            </a:endParaRPr>
          </a:p>
          <a:p>
            <a:pPr algn="l"/>
            <a:r>
              <a:rPr lang="en-US" dirty="0">
                <a:latin typeface="Lucida Handwriting"/>
              </a:rPr>
              <a:t>se ha </a:t>
            </a:r>
            <a:r>
              <a:rPr lang="en-US" dirty="0" err="1">
                <a:latin typeface="Lucida Handwriting"/>
              </a:rPr>
              <a:t>reconstruido</a:t>
            </a:r>
            <a:r>
              <a:rPr lang="en-US" dirty="0">
                <a:latin typeface="Lucida Handwriting"/>
              </a:rPr>
              <a:t> el </a:t>
            </a:r>
            <a:r>
              <a:rPr lang="en-US" dirty="0" err="1">
                <a:latin typeface="Lucida Handwriting"/>
              </a:rPr>
              <a:t>casetón</a:t>
            </a:r>
            <a:r>
              <a:rPr lang="en-US" dirty="0">
                <a:latin typeface="Lucida Handwriting"/>
              </a:rPr>
              <a:t> de un </a:t>
            </a:r>
            <a:r>
              <a:rPr lang="en-US" dirty="0" err="1">
                <a:latin typeface="Lucida Handwriting"/>
              </a:rPr>
              <a:t>astillero</a:t>
            </a:r>
            <a:r>
              <a:rPr lang="en-US" dirty="0">
                <a:latin typeface="Lucida Handwriting"/>
              </a:rPr>
              <a:t>, </a:t>
            </a:r>
            <a:r>
              <a:rPr lang="en-US" dirty="0" err="1">
                <a:latin typeface="Lucida Handwriting"/>
              </a:rPr>
              <a:t>formado</a:t>
            </a:r>
            <a:r>
              <a:rPr lang="en-US" dirty="0">
                <a:latin typeface="Lucida Handwriting"/>
              </a:rPr>
              <a:t> con </a:t>
            </a:r>
            <a:r>
              <a:rPr lang="en-US" dirty="0" err="1">
                <a:latin typeface="Lucida Handwriting"/>
              </a:rPr>
              <a:t>elementos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auténticos</a:t>
            </a:r>
            <a:r>
              <a:rPr lang="en-US" dirty="0">
                <a:latin typeface="Lucida Handwriting"/>
              </a:rPr>
              <a:t> de </a:t>
            </a:r>
            <a:r>
              <a:rPr lang="en-US" dirty="0" err="1">
                <a:latin typeface="Lucida Handwriting"/>
              </a:rPr>
              <a:t>antiguos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talleres</a:t>
            </a:r>
            <a:r>
              <a:rPr lang="en-US" dirty="0">
                <a:latin typeface="Lucida Handwriting"/>
              </a:rPr>
              <a:t>: el banco de </a:t>
            </a:r>
            <a:r>
              <a:rPr lang="en-US" dirty="0" err="1">
                <a:latin typeface="Lucida Handwriting"/>
              </a:rPr>
              <a:t>trabajo</a:t>
            </a:r>
            <a:r>
              <a:rPr lang="en-US" dirty="0">
                <a:latin typeface="Lucida Handwriting"/>
              </a:rPr>
              <a:t>, </a:t>
            </a:r>
            <a:r>
              <a:rPr lang="en-US" dirty="0" err="1">
                <a:latin typeface="Lucida Handwriting"/>
              </a:rPr>
              <a:t>herramientas</a:t>
            </a:r>
            <a:r>
              <a:rPr lang="en-US" dirty="0">
                <a:latin typeface="Lucida Handwriting"/>
              </a:rPr>
              <a:t>, </a:t>
            </a:r>
            <a:r>
              <a:rPr lang="en-US" dirty="0" err="1">
                <a:latin typeface="Lucida Handwriting"/>
              </a:rPr>
              <a:t>plantillas</a:t>
            </a:r>
            <a:r>
              <a:rPr lang="en-US" dirty="0">
                <a:latin typeface="Lucida Handwriting"/>
              </a:rPr>
              <a:t> …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latin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129316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>
            <a:extLst>
              <a:ext uri="{FF2B5EF4-FFF2-40B4-BE49-F238E27FC236}">
                <a16:creationId xmlns:a16="http://schemas.microsoft.com/office/drawing/2014/main" id="{6717B2CD-BA56-4EFA-A0EE-BF843E55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4">
            <a:extLst>
              <a:ext uri="{FF2B5EF4-FFF2-40B4-BE49-F238E27FC236}">
                <a16:creationId xmlns:a16="http://schemas.microsoft.com/office/drawing/2014/main" id="{2BFDFDB2-0284-42CE-BA02-1BE3907A7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96" name="Rectangle 46">
            <a:extLst>
              <a:ext uri="{FF2B5EF4-FFF2-40B4-BE49-F238E27FC236}">
                <a16:creationId xmlns:a16="http://schemas.microsoft.com/office/drawing/2014/main" id="{C7312472-01D2-4BDF-BDC4-57B06C488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2">
            <a:extLst>
              <a:ext uri="{FF2B5EF4-FFF2-40B4-BE49-F238E27FC236}">
                <a16:creationId xmlns:a16="http://schemas.microsoft.com/office/drawing/2014/main" id="{2606BB0E-D7B7-4072-ACC8-F86512AAC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4" descr="Imagen que contiene caracol, oscuro, sostener, tabla&#10;&#10;Descripción generada con confianza muy alta">
            <a:extLst>
              <a:ext uri="{FF2B5EF4-FFF2-40B4-BE49-F238E27FC236}">
                <a16:creationId xmlns:a16="http://schemas.microsoft.com/office/drawing/2014/main" id="{B34796C4-C308-40C0-9BB4-23C31B7907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415" r="3" b="38599"/>
          <a:stretch/>
        </p:blipFill>
        <p:spPr>
          <a:xfrm>
            <a:off x="-3177" y="2272142"/>
            <a:ext cx="4027938" cy="2286000"/>
          </a:xfrm>
          <a:prstGeom prst="rect">
            <a:avLst/>
          </a:prstGeom>
        </p:spPr>
      </p:pic>
      <p:pic>
        <p:nvPicPr>
          <p:cNvPr id="5" name="Imagen 5" descr="Imagen que contiene interior, tabla, escritorio, computadora&#10;&#10;Descripción generada con confianza muy alta">
            <a:extLst>
              <a:ext uri="{FF2B5EF4-FFF2-40B4-BE49-F238E27FC236}">
                <a16:creationId xmlns:a16="http://schemas.microsoft.com/office/drawing/2014/main" id="{E269835C-A2A6-4B57-B961-E08CD2CAA3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44" r="1" b="13424"/>
          <a:stretch/>
        </p:blipFill>
        <p:spPr>
          <a:xfrm>
            <a:off x="20" y="1"/>
            <a:ext cx="4024741" cy="2286000"/>
          </a:xfrm>
          <a:prstGeom prst="rect">
            <a:avLst/>
          </a:prstGeom>
        </p:spPr>
      </p:pic>
      <p:cxnSp>
        <p:nvCxnSpPr>
          <p:cNvPr id="98" name="Straight Connector 50">
            <a:extLst>
              <a:ext uri="{FF2B5EF4-FFF2-40B4-BE49-F238E27FC236}">
                <a16:creationId xmlns:a16="http://schemas.microsoft.com/office/drawing/2014/main" id="{24B45D03-6FD4-4979-844F-65B2D87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3274" y="2272142"/>
            <a:ext cx="3981487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6" descr="Imagen que contiene animal, moluscos, tabla, blanco&#10;&#10;Descripción generada con confianza muy alta">
            <a:extLst>
              <a:ext uri="{FF2B5EF4-FFF2-40B4-BE49-F238E27FC236}">
                <a16:creationId xmlns:a16="http://schemas.microsoft.com/office/drawing/2014/main" id="{31FF10B5-EBCD-4FA7-928C-5B0E55BB83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6842" r="3" b="15171"/>
          <a:stretch/>
        </p:blipFill>
        <p:spPr>
          <a:xfrm>
            <a:off x="-3177" y="4572000"/>
            <a:ext cx="4027938" cy="2286000"/>
          </a:xfrm>
          <a:prstGeom prst="rect">
            <a:avLst/>
          </a:prstGeom>
        </p:spPr>
      </p:pic>
      <p:cxnSp>
        <p:nvCxnSpPr>
          <p:cNvPr id="99" name="Straight Connector 52">
            <a:extLst>
              <a:ext uri="{FF2B5EF4-FFF2-40B4-BE49-F238E27FC236}">
                <a16:creationId xmlns:a16="http://schemas.microsoft.com/office/drawing/2014/main" id="{6C813F5A-272F-4875-A99B-144956491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3274" y="4558142"/>
            <a:ext cx="3981487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54">
            <a:extLst>
              <a:ext uri="{FF2B5EF4-FFF2-40B4-BE49-F238E27FC236}">
                <a16:creationId xmlns:a16="http://schemas.microsoft.com/office/drawing/2014/main" id="{C3CFA53B-DA99-4E73-9BDE-D5B3EF745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56">
            <a:extLst>
              <a:ext uri="{FF2B5EF4-FFF2-40B4-BE49-F238E27FC236}">
                <a16:creationId xmlns:a16="http://schemas.microsoft.com/office/drawing/2014/main" id="{A17F5914-17DD-446F-9B31-FC3596816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17618B-FF10-4773-97C9-DA8B827BC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5048" y="2367092"/>
            <a:ext cx="6672887" cy="342410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l"/>
            <a:r>
              <a:rPr lang="en-US" dirty="0">
                <a:latin typeface="Lucida Handwriting"/>
              </a:rPr>
              <a:t> El </a:t>
            </a:r>
            <a:r>
              <a:rPr lang="en-US" dirty="0" err="1">
                <a:latin typeface="Lucida Handwriting"/>
              </a:rPr>
              <a:t>área</a:t>
            </a:r>
            <a:r>
              <a:rPr lang="en-US" dirty="0">
                <a:latin typeface="Lucida Handwriting"/>
              </a:rPr>
              <a:t> de </a:t>
            </a:r>
            <a:r>
              <a:rPr lang="en-US" dirty="0" err="1">
                <a:latin typeface="Lucida Handwriting"/>
              </a:rPr>
              <a:t>Biología</a:t>
            </a:r>
            <a:r>
              <a:rPr lang="en-US" dirty="0">
                <a:latin typeface="Lucida Handwriting"/>
              </a:rPr>
              <a:t> marina </a:t>
            </a:r>
            <a:r>
              <a:rPr lang="en-US" dirty="0" err="1">
                <a:latin typeface="Lucida Handwriting"/>
              </a:rPr>
              <a:t>sirve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como</a:t>
            </a:r>
            <a:r>
              <a:rPr lang="en-US" dirty="0">
                <a:latin typeface="Lucida Handwriting"/>
              </a:rPr>
              <a:t> una </a:t>
            </a:r>
            <a:r>
              <a:rPr lang="en-US" dirty="0" err="1">
                <a:latin typeface="Lucida Handwriting"/>
              </a:rPr>
              <a:t>introducción</a:t>
            </a:r>
            <a:r>
              <a:rPr lang="en-US" dirty="0">
                <a:latin typeface="Lucida Handwriting"/>
              </a:rPr>
              <a:t> al medio </a:t>
            </a:r>
            <a:r>
              <a:rPr lang="en-US" dirty="0" err="1">
                <a:latin typeface="Lucida Handwriting"/>
              </a:rPr>
              <a:t>marino</a:t>
            </a:r>
            <a:r>
              <a:rPr lang="en-US" dirty="0">
                <a:latin typeface="Lucida Handwriting"/>
              </a:rPr>
              <a:t>, y </a:t>
            </a:r>
            <a:r>
              <a:rPr lang="en-US" dirty="0" err="1">
                <a:latin typeface="Lucida Handwriting"/>
              </a:rPr>
              <a:t>está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formada</a:t>
            </a:r>
            <a:r>
              <a:rPr lang="en-US" dirty="0">
                <a:latin typeface="Lucida Handwriting"/>
              </a:rPr>
              <a:t> por una </a:t>
            </a:r>
            <a:r>
              <a:rPr lang="en-US" dirty="0" err="1">
                <a:latin typeface="Lucida Handwriting"/>
              </a:rPr>
              <a:t>amplia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muestra</a:t>
            </a:r>
            <a:r>
              <a:rPr lang="en-US" dirty="0">
                <a:latin typeface="Lucida Handwriting"/>
              </a:rPr>
              <a:t> de flora y fauna marinas, que </a:t>
            </a:r>
            <a:r>
              <a:rPr lang="en-US" dirty="0" err="1">
                <a:latin typeface="Lucida Handwriting"/>
              </a:rPr>
              <a:t>abarca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desde</a:t>
            </a:r>
            <a:r>
              <a:rPr lang="en-US" dirty="0">
                <a:latin typeface="Lucida Handwriting"/>
              </a:rPr>
              <a:t> los </a:t>
            </a:r>
            <a:r>
              <a:rPr lang="en-US" dirty="0" err="1">
                <a:latin typeface="Lucida Handwriting"/>
              </a:rPr>
              <a:t>tiempos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prehistóricos</a:t>
            </a:r>
            <a:r>
              <a:rPr lang="en-US" dirty="0">
                <a:latin typeface="Lucida Handwriting"/>
              </a:rPr>
              <a:t>, hasta las </a:t>
            </a:r>
            <a:r>
              <a:rPr lang="en-US" dirty="0" err="1">
                <a:latin typeface="Lucida Handwriting"/>
              </a:rPr>
              <a:t>especies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actuales</a:t>
            </a:r>
            <a:r>
              <a:rPr lang="en-US" dirty="0">
                <a:latin typeface="Lucida Handwriting"/>
              </a:rPr>
              <a:t> de </a:t>
            </a:r>
            <a:r>
              <a:rPr lang="en-US" dirty="0" err="1">
                <a:latin typeface="Lucida Handwriting"/>
              </a:rPr>
              <a:t>moluscos</a:t>
            </a:r>
            <a:r>
              <a:rPr lang="en-US" dirty="0">
                <a:latin typeface="Lucida Handwriting"/>
              </a:rPr>
              <a:t> y </a:t>
            </a:r>
            <a:r>
              <a:rPr lang="en-US" dirty="0" err="1">
                <a:latin typeface="Lucida Handwriting"/>
              </a:rPr>
              <a:t>crustáceos</a:t>
            </a:r>
            <a:r>
              <a:rPr lang="en-US" dirty="0">
                <a:latin typeface="Lucida Handwriting"/>
              </a:rPr>
              <a:t>.</a:t>
            </a:r>
            <a:endParaRPr lang="es-ES" dirty="0">
              <a:latin typeface="Tw Cen MT" panose="020B0602020104020603"/>
            </a:endParaRPr>
          </a:p>
          <a:p>
            <a:pPr algn="l"/>
            <a:r>
              <a:rPr lang="en-US" dirty="0">
                <a:latin typeface="Lucida Handwriting"/>
              </a:rPr>
              <a:t> Hay </a:t>
            </a:r>
            <a:r>
              <a:rPr lang="en-US" dirty="0" err="1">
                <a:latin typeface="Lucida Handwriting"/>
              </a:rPr>
              <a:t>corales</a:t>
            </a:r>
            <a:r>
              <a:rPr lang="en-US" dirty="0">
                <a:latin typeface="Lucida Handwriting"/>
              </a:rPr>
              <a:t>, </a:t>
            </a:r>
            <a:r>
              <a:rPr lang="en-US" dirty="0" err="1">
                <a:latin typeface="Lucida Handwriting"/>
              </a:rPr>
              <a:t>esponjas</a:t>
            </a:r>
            <a:r>
              <a:rPr lang="en-US" dirty="0">
                <a:latin typeface="Lucida Handwriting"/>
              </a:rPr>
              <a:t>, </a:t>
            </a:r>
            <a:r>
              <a:rPr lang="en-US" dirty="0" err="1">
                <a:latin typeface="Lucida Handwriting"/>
              </a:rPr>
              <a:t>estrellas</a:t>
            </a:r>
            <a:r>
              <a:rPr lang="en-US" dirty="0">
                <a:latin typeface="Lucida Handwriting"/>
              </a:rPr>
              <a:t> de mar, </a:t>
            </a:r>
            <a:r>
              <a:rPr lang="en-US" dirty="0" err="1">
                <a:latin typeface="Lucida Handwriting"/>
              </a:rPr>
              <a:t>aves</a:t>
            </a:r>
            <a:r>
              <a:rPr lang="en-US" dirty="0">
                <a:latin typeface="Lucida Handwriting"/>
              </a:rPr>
              <a:t> que </a:t>
            </a:r>
            <a:r>
              <a:rPr lang="en-US" dirty="0" err="1">
                <a:latin typeface="Lucida Handwriting"/>
              </a:rPr>
              <a:t>habitan</a:t>
            </a:r>
            <a:r>
              <a:rPr lang="en-US" dirty="0">
                <a:latin typeface="Lucida Handwriting"/>
              </a:rPr>
              <a:t> los </a:t>
            </a:r>
            <a:r>
              <a:rPr lang="en-US" dirty="0" err="1">
                <a:latin typeface="Lucida Handwriting"/>
              </a:rPr>
              <a:t>acantilados</a:t>
            </a:r>
            <a:r>
              <a:rPr lang="en-US" dirty="0">
                <a:latin typeface="Lucida Handwriting"/>
              </a:rPr>
              <a:t>, y un </a:t>
            </a:r>
            <a:r>
              <a:rPr lang="en-US" dirty="0" err="1">
                <a:latin typeface="Lucida Handwriting"/>
              </a:rPr>
              <a:t>apartado</a:t>
            </a:r>
            <a:r>
              <a:rPr lang="en-US" dirty="0">
                <a:latin typeface="Lucida Handwriting"/>
              </a:rPr>
              <a:t> especial </a:t>
            </a:r>
            <a:r>
              <a:rPr lang="en-US" dirty="0" err="1">
                <a:latin typeface="Lucida Handwriting"/>
              </a:rPr>
              <a:t>dedicado</a:t>
            </a:r>
            <a:r>
              <a:rPr lang="en-US" dirty="0">
                <a:latin typeface="Lucida Handwriting"/>
              </a:rPr>
              <a:t> a la </a:t>
            </a:r>
            <a:r>
              <a:rPr lang="en-US" dirty="0" err="1">
                <a:latin typeface="Lucida Handwriting"/>
              </a:rPr>
              <a:t>caza</a:t>
            </a:r>
            <a:r>
              <a:rPr lang="en-US" dirty="0">
                <a:latin typeface="Lucida Handwriting"/>
              </a:rPr>
              <a:t> de la </a:t>
            </a:r>
            <a:r>
              <a:rPr lang="en-US" dirty="0" err="1">
                <a:latin typeface="Lucida Handwriting"/>
              </a:rPr>
              <a:t>ballena</a:t>
            </a:r>
            <a:r>
              <a:rPr lang="en-US" dirty="0">
                <a:latin typeface="Lucida Handwriting"/>
              </a:rPr>
              <a:t>, de lo que se </a:t>
            </a:r>
            <a:r>
              <a:rPr lang="en-US" dirty="0" err="1">
                <a:latin typeface="Lucida Handwriting"/>
              </a:rPr>
              <a:t>muestran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numerosos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huesos</a:t>
            </a:r>
            <a:r>
              <a:rPr lang="en-US" dirty="0">
                <a:latin typeface="Lucida Handwriting"/>
              </a:rPr>
              <a:t> de la </a:t>
            </a:r>
            <a:r>
              <a:rPr lang="en-US" dirty="0" err="1">
                <a:latin typeface="Lucida Handwriting"/>
              </a:rPr>
              <a:t>conocida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como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ballena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vasca</a:t>
            </a:r>
            <a:r>
              <a:rPr lang="en-US" dirty="0">
                <a:latin typeface="Lucida Handwriting"/>
              </a:rPr>
              <a:t> o franca, </a:t>
            </a:r>
            <a:r>
              <a:rPr lang="en-US" dirty="0" err="1">
                <a:latin typeface="Lucida Handwriting"/>
              </a:rPr>
              <a:t>extinguida</a:t>
            </a:r>
            <a:r>
              <a:rPr lang="en-US" dirty="0">
                <a:latin typeface="Lucida Handwriting"/>
              </a:rPr>
              <a:t> en el </a:t>
            </a:r>
            <a:r>
              <a:rPr lang="en-US" dirty="0" err="1">
                <a:latin typeface="Lucida Handwriting"/>
              </a:rPr>
              <a:t>Cantábrico</a:t>
            </a:r>
            <a:r>
              <a:rPr lang="en-US" dirty="0">
                <a:latin typeface="Lucida Handwriting"/>
              </a:rPr>
              <a:t> en el </a:t>
            </a:r>
            <a:r>
              <a:rPr lang="en-US" dirty="0" err="1">
                <a:latin typeface="Lucida Handwriting"/>
              </a:rPr>
              <a:t>siglo</a:t>
            </a:r>
            <a:r>
              <a:rPr lang="en-US" dirty="0">
                <a:latin typeface="Lucida Handwriting"/>
              </a:rPr>
              <a:t> XVII.</a:t>
            </a:r>
            <a:endParaRPr lang="es-ES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latin typeface="Lucida Handwriting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FA28F6-097F-4654-AA8B-D78BCB9B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latin typeface="Lucida Handwriting"/>
              </a:rPr>
              <a:t>Biología</a:t>
            </a:r>
            <a:r>
              <a:rPr lang="en-US" sz="3600" dirty="0">
                <a:latin typeface="Lucida Handwriting"/>
              </a:rPr>
              <a:t> marina</a:t>
            </a:r>
            <a:endParaRPr lang="es-ES" dirty="0">
              <a:latin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3208753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6717B2CD-BA56-4EFA-A0EE-BF843E55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FDFDB2-0284-42CE-BA02-1BE3907A7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FFBBCDA-C1FD-49D1-8023-105082B48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CEBB7E6-9E97-4842-B7E2-D1A63D0B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6" descr="Imagen que contiene interior, tabla, hecho de madera, espejo&#10;&#10;Descripción generada con confianza muy alta">
            <a:extLst>
              <a:ext uri="{FF2B5EF4-FFF2-40B4-BE49-F238E27FC236}">
                <a16:creationId xmlns:a16="http://schemas.microsoft.com/office/drawing/2014/main" id="{556368FC-48B0-4DC2-8AA2-1A5C538F1E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12"/>
          <a:stretch/>
        </p:blipFill>
        <p:spPr>
          <a:xfrm>
            <a:off x="7357274" y="10"/>
            <a:ext cx="2376212" cy="3428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5F4A7DC-1557-4702-A655-81C1A7832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3486" y="-3"/>
            <a:ext cx="82296" cy="3383280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Imagen que contiene interior, edificio, tabla, grande&#10;&#10;Descripción generada con confianza muy alta">
            <a:extLst>
              <a:ext uri="{FF2B5EF4-FFF2-40B4-BE49-F238E27FC236}">
                <a16:creationId xmlns:a16="http://schemas.microsoft.com/office/drawing/2014/main" id="{1DC70F73-09AB-4D61-8C6C-CCDB587714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08" r="22103"/>
          <a:stretch/>
        </p:blipFill>
        <p:spPr>
          <a:xfrm>
            <a:off x="9814796" y="10"/>
            <a:ext cx="2376212" cy="3428990"/>
          </a:xfrm>
          <a:prstGeom prst="rect">
            <a:avLst/>
          </a:prstGeom>
        </p:spPr>
      </p:pic>
      <p:pic>
        <p:nvPicPr>
          <p:cNvPr id="5" name="Imagen 5" descr="Imagen que contiene interior, tabla, hecho de madera, negro&#10;&#10;Descripción generada con confianza muy alta">
            <a:extLst>
              <a:ext uri="{FF2B5EF4-FFF2-40B4-BE49-F238E27FC236}">
                <a16:creationId xmlns:a16="http://schemas.microsoft.com/office/drawing/2014/main" id="{B5CBBC08-27D3-4146-8D88-02DD3450EB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259" b="1"/>
          <a:stretch/>
        </p:blipFill>
        <p:spPr>
          <a:xfrm>
            <a:off x="7357271" y="3429001"/>
            <a:ext cx="4834726" cy="3429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19202C-EF4D-46AF-9048-B0D331EB4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17943" y="3429000"/>
            <a:ext cx="4834726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80023E8-67BC-4FD5-835E-775E26760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427937-0026-44C9-83D8-39E541CC0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9D551-3C8C-4A86-A428-AF4FA3CF7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219242"/>
            <a:ext cx="6079643" cy="4220225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sz="1000" dirty="0">
                <a:latin typeface="Lucida Handwriting"/>
              </a:rPr>
              <a:t>   se </a:t>
            </a:r>
            <a:r>
              <a:rPr lang="en-US" sz="1000" dirty="0" err="1">
                <a:latin typeface="Lucida Handwriting"/>
              </a:rPr>
              <a:t>hace</a:t>
            </a:r>
            <a:r>
              <a:rPr lang="en-US" sz="1000" dirty="0">
                <a:latin typeface="Lucida Handwriting"/>
              </a:rPr>
              <a:t> un </a:t>
            </a:r>
            <a:r>
              <a:rPr lang="en-US" sz="1000" dirty="0" err="1">
                <a:latin typeface="Lucida Handwriting"/>
              </a:rPr>
              <a:t>recorrido</a:t>
            </a:r>
            <a:r>
              <a:rPr lang="en-US" sz="1000" dirty="0">
                <a:latin typeface="Lucida Handwriting"/>
              </a:rPr>
              <a:t> por la </a:t>
            </a:r>
            <a:r>
              <a:rPr lang="en-US" sz="1000" dirty="0" err="1">
                <a:latin typeface="Lucida Handwriting"/>
              </a:rPr>
              <a:t>evolución</a:t>
            </a:r>
            <a:r>
              <a:rPr lang="en-US" sz="1000" dirty="0">
                <a:latin typeface="Lucida Handwriting"/>
              </a:rPr>
              <a:t> de los </a:t>
            </a:r>
            <a:r>
              <a:rPr lang="en-US" sz="1000" dirty="0" err="1">
                <a:latin typeface="Lucida Handwriting"/>
              </a:rPr>
              <a:t>buques</a:t>
            </a:r>
            <a:r>
              <a:rPr lang="en-US" sz="1000" dirty="0">
                <a:latin typeface="Lucida Handwriting"/>
              </a:rPr>
              <a:t>, con la </a:t>
            </a:r>
            <a:r>
              <a:rPr lang="en-US" sz="1000" dirty="0" err="1">
                <a:latin typeface="Lucida Handwriting"/>
              </a:rPr>
              <a:t>exposición</a:t>
            </a:r>
            <a:r>
              <a:rPr lang="en-US" sz="1000" dirty="0">
                <a:latin typeface="Lucida Handwriting"/>
              </a:rPr>
              <a:t> de </a:t>
            </a:r>
            <a:r>
              <a:rPr lang="en-US" sz="1000" dirty="0" err="1">
                <a:latin typeface="Lucida Handwriting"/>
              </a:rPr>
              <a:t>casi</a:t>
            </a:r>
            <a:r>
              <a:rPr lang="en-US" sz="1000" dirty="0">
                <a:latin typeface="Lucida Handwriting"/>
              </a:rPr>
              <a:t> un centenar de </a:t>
            </a:r>
            <a:r>
              <a:rPr lang="en-US" sz="1000" dirty="0" err="1">
                <a:latin typeface="Lucida Handwriting"/>
              </a:rPr>
              <a:t>maquetas</a:t>
            </a:r>
            <a:r>
              <a:rPr lang="en-US" sz="1000" dirty="0">
                <a:latin typeface="Lucida Handwriting"/>
              </a:rPr>
              <a:t> </a:t>
            </a:r>
            <a:r>
              <a:rPr lang="en-US" sz="1000" dirty="0" err="1">
                <a:latin typeface="Lucida Handwriting"/>
              </a:rPr>
              <a:t>elaboradas</a:t>
            </a:r>
            <a:r>
              <a:rPr lang="en-US" sz="1000" dirty="0">
                <a:latin typeface="Lucida Handwriting"/>
              </a:rPr>
              <a:t> con </a:t>
            </a:r>
            <a:r>
              <a:rPr lang="en-US" sz="1000" dirty="0" err="1">
                <a:latin typeface="Lucida Handwriting"/>
              </a:rPr>
              <a:t>todo</a:t>
            </a:r>
            <a:r>
              <a:rPr lang="en-US" sz="1000" dirty="0">
                <a:latin typeface="Lucida Handwriting"/>
              </a:rPr>
              <a:t> </a:t>
            </a:r>
            <a:r>
              <a:rPr lang="en-US" sz="1000" dirty="0" err="1">
                <a:latin typeface="Lucida Handwriting"/>
              </a:rPr>
              <a:t>detalle</a:t>
            </a:r>
            <a:r>
              <a:rPr lang="en-US" sz="1000" dirty="0">
                <a:latin typeface="Lucida Handwriting"/>
              </a:rPr>
              <a:t>. </a:t>
            </a:r>
            <a:r>
              <a:rPr lang="en-US" sz="1000" dirty="0" err="1">
                <a:latin typeface="Lucida Handwriting"/>
              </a:rPr>
              <a:t>Desde</a:t>
            </a:r>
            <a:r>
              <a:rPr lang="en-US" sz="1000" dirty="0">
                <a:latin typeface="Lucida Handwriting"/>
              </a:rPr>
              <a:t> la </a:t>
            </a:r>
            <a:r>
              <a:rPr lang="en-US" sz="1000" dirty="0" err="1">
                <a:latin typeface="Lucida Handwriting"/>
              </a:rPr>
              <a:t>remota</a:t>
            </a:r>
            <a:r>
              <a:rPr lang="en-US" sz="1000" dirty="0">
                <a:latin typeface="Lucida Handwriting"/>
              </a:rPr>
              <a:t> </a:t>
            </a:r>
            <a:r>
              <a:rPr lang="en-US" sz="1000" dirty="0" err="1">
                <a:latin typeface="Lucida Handwriting"/>
              </a:rPr>
              <a:t>Antigüedad</a:t>
            </a:r>
            <a:r>
              <a:rPr lang="en-US" sz="1000" dirty="0">
                <a:latin typeface="Lucida Handwriting"/>
              </a:rPr>
              <a:t> hasta la </a:t>
            </a:r>
            <a:r>
              <a:rPr lang="en-US" sz="1000" dirty="0" err="1">
                <a:latin typeface="Lucida Handwriting"/>
              </a:rPr>
              <a:t>actualidad</a:t>
            </a:r>
            <a:r>
              <a:rPr lang="en-US" sz="1000" dirty="0">
                <a:latin typeface="Lucida Handwriting"/>
              </a:rPr>
              <a:t>, se </a:t>
            </a:r>
            <a:r>
              <a:rPr lang="en-US" sz="1000" dirty="0" err="1">
                <a:latin typeface="Lucida Handwriting"/>
              </a:rPr>
              <a:t>pueden</a:t>
            </a:r>
            <a:r>
              <a:rPr lang="en-US" sz="1000" dirty="0">
                <a:latin typeface="Lucida Handwriting"/>
              </a:rPr>
              <a:t> </a:t>
            </a:r>
            <a:r>
              <a:rPr lang="en-US" sz="1000" dirty="0" err="1">
                <a:latin typeface="Lucida Handwriting"/>
              </a:rPr>
              <a:t>ver</a:t>
            </a:r>
            <a:r>
              <a:rPr lang="en-US" sz="1000" dirty="0">
                <a:latin typeface="Lucida Handwriting"/>
              </a:rPr>
              <a:t> </a:t>
            </a:r>
            <a:r>
              <a:rPr lang="en-US" sz="1000" dirty="0" err="1">
                <a:latin typeface="Lucida Handwriting"/>
              </a:rPr>
              <a:t>barcos</a:t>
            </a:r>
            <a:r>
              <a:rPr lang="en-US" sz="1000" dirty="0">
                <a:latin typeface="Lucida Handwriting"/>
              </a:rPr>
              <a:t> </a:t>
            </a:r>
            <a:r>
              <a:rPr lang="en-US" sz="1000" dirty="0" err="1">
                <a:latin typeface="Lucida Handwriting"/>
              </a:rPr>
              <a:t>egipcios</a:t>
            </a:r>
            <a:r>
              <a:rPr lang="en-US" sz="1000" dirty="0">
                <a:latin typeface="Lucida Handwriting"/>
              </a:rPr>
              <a:t>, </a:t>
            </a:r>
            <a:r>
              <a:rPr lang="en-US" sz="1000" dirty="0" err="1">
                <a:latin typeface="Lucida Handwriting"/>
              </a:rPr>
              <a:t>fenicios</a:t>
            </a:r>
            <a:r>
              <a:rPr lang="en-US" sz="1000" dirty="0">
                <a:latin typeface="Lucida Handwriting"/>
              </a:rPr>
              <a:t>, </a:t>
            </a:r>
            <a:r>
              <a:rPr lang="en-US" sz="1000" dirty="0" err="1">
                <a:latin typeface="Lucida Handwriting"/>
              </a:rPr>
              <a:t>griegos</a:t>
            </a:r>
            <a:r>
              <a:rPr lang="en-US" sz="1000" dirty="0">
                <a:latin typeface="Lucida Handwriting"/>
              </a:rPr>
              <a:t>, </a:t>
            </a:r>
            <a:r>
              <a:rPr lang="en-US" sz="1000" dirty="0" err="1">
                <a:latin typeface="Lucida Handwriting"/>
              </a:rPr>
              <a:t>romanos</a:t>
            </a:r>
            <a:r>
              <a:rPr lang="en-US" sz="1000" dirty="0">
                <a:latin typeface="Lucida Handwriting"/>
              </a:rPr>
              <a:t>, </a:t>
            </a:r>
            <a:r>
              <a:rPr lang="en-US" sz="1000" dirty="0" err="1">
                <a:latin typeface="Lucida Handwriting"/>
              </a:rPr>
              <a:t>vikingos</a:t>
            </a:r>
            <a:r>
              <a:rPr lang="en-US" sz="1000" dirty="0">
                <a:latin typeface="Lucida Handwriting"/>
              </a:rPr>
              <a:t>, que dan </a:t>
            </a:r>
            <a:r>
              <a:rPr lang="en-US" sz="1000" dirty="0" err="1">
                <a:latin typeface="Lucida Handwriting"/>
              </a:rPr>
              <a:t>paso</a:t>
            </a:r>
            <a:r>
              <a:rPr lang="en-US" sz="1000" dirty="0">
                <a:latin typeface="Lucida Handwriting"/>
              </a:rPr>
              <a:t> al </a:t>
            </a:r>
            <a:r>
              <a:rPr lang="en-US" sz="1000" dirty="0" err="1">
                <a:latin typeface="Lucida Handwriting"/>
              </a:rPr>
              <a:t>desarrollo</a:t>
            </a:r>
            <a:r>
              <a:rPr lang="en-US" sz="1000" dirty="0">
                <a:latin typeface="Lucida Handwriting"/>
              </a:rPr>
              <a:t> de la vela con la </a:t>
            </a:r>
            <a:r>
              <a:rPr lang="en-US" sz="1000" dirty="0" err="1">
                <a:latin typeface="Lucida Handwriting"/>
              </a:rPr>
              <a:t>carabela</a:t>
            </a:r>
            <a:r>
              <a:rPr lang="en-US" sz="1000" dirty="0">
                <a:latin typeface="Lucida Handwriting"/>
              </a:rPr>
              <a:t> </a:t>
            </a:r>
            <a:r>
              <a:rPr lang="en-US" sz="1000" dirty="0" err="1">
                <a:latin typeface="Lucida Handwriting"/>
              </a:rPr>
              <a:t>portuguesa</a:t>
            </a:r>
            <a:r>
              <a:rPr lang="en-US" sz="1000" dirty="0">
                <a:latin typeface="Lucida Handwriting"/>
              </a:rPr>
              <a:t>, el </a:t>
            </a:r>
            <a:r>
              <a:rPr lang="en-US" sz="1000" dirty="0" err="1">
                <a:latin typeface="Lucida Handwriting"/>
              </a:rPr>
              <a:t>galeón</a:t>
            </a:r>
            <a:r>
              <a:rPr lang="en-US" sz="1000" dirty="0">
                <a:latin typeface="Lucida Handwriting"/>
              </a:rPr>
              <a:t> </a:t>
            </a:r>
            <a:r>
              <a:rPr lang="en-US" sz="1000" dirty="0" err="1">
                <a:latin typeface="Lucida Handwriting"/>
              </a:rPr>
              <a:t>español</a:t>
            </a:r>
            <a:r>
              <a:rPr lang="en-US" sz="1000" dirty="0">
                <a:latin typeface="Lucida Handwriting"/>
              </a:rPr>
              <a:t>, los </a:t>
            </a:r>
            <a:r>
              <a:rPr lang="en-US" sz="1000" dirty="0" err="1">
                <a:latin typeface="Lucida Handwriting"/>
              </a:rPr>
              <a:t>espectaculares</a:t>
            </a:r>
            <a:r>
              <a:rPr lang="en-US" sz="1000" dirty="0">
                <a:latin typeface="Lucida Handwriting"/>
              </a:rPr>
              <a:t> </a:t>
            </a:r>
            <a:r>
              <a:rPr lang="en-US" sz="1000" dirty="0" err="1">
                <a:latin typeface="Lucida Handwriting"/>
              </a:rPr>
              <a:t>navíos</a:t>
            </a:r>
            <a:r>
              <a:rPr lang="en-US" sz="1000" dirty="0">
                <a:latin typeface="Lucida Handwriting"/>
              </a:rPr>
              <a:t> y los </a:t>
            </a:r>
            <a:r>
              <a:rPr lang="en-US" sz="1000" dirty="0" err="1">
                <a:latin typeface="Lucida Handwriting"/>
              </a:rPr>
              <a:t>rápidos</a:t>
            </a:r>
            <a:r>
              <a:rPr lang="en-US" sz="1000" dirty="0">
                <a:latin typeface="Lucida Handwriting"/>
              </a:rPr>
              <a:t> </a:t>
            </a:r>
            <a:r>
              <a:rPr lang="en-US" sz="1000" dirty="0" err="1">
                <a:latin typeface="Lucida Handwriting"/>
              </a:rPr>
              <a:t>clipers</a:t>
            </a:r>
            <a:r>
              <a:rPr lang="en-US" sz="1000" dirty="0">
                <a:latin typeface="Lucida Handwriting"/>
              </a:rPr>
              <a:t>, para </a:t>
            </a:r>
            <a:r>
              <a:rPr lang="en-US" sz="1000" dirty="0" err="1">
                <a:latin typeface="Lucida Handwriting"/>
              </a:rPr>
              <a:t>desembocar</a:t>
            </a:r>
            <a:r>
              <a:rPr lang="en-US" sz="1000" dirty="0">
                <a:latin typeface="Lucida Handwriting"/>
              </a:rPr>
              <a:t> en los </a:t>
            </a:r>
            <a:r>
              <a:rPr lang="en-US" sz="1000" dirty="0" err="1">
                <a:latin typeface="Lucida Handwriting"/>
              </a:rPr>
              <a:t>barcos</a:t>
            </a:r>
            <a:r>
              <a:rPr lang="en-US" sz="1000" dirty="0">
                <a:latin typeface="Lucida Handwriting"/>
              </a:rPr>
              <a:t> de vapor y </a:t>
            </a:r>
            <a:r>
              <a:rPr lang="en-US" sz="1000" dirty="0" err="1">
                <a:latin typeface="Lucida Handwriting"/>
              </a:rPr>
              <a:t>después</a:t>
            </a:r>
            <a:r>
              <a:rPr lang="en-US" sz="1000" dirty="0">
                <a:latin typeface="Lucida Handwriting"/>
              </a:rPr>
              <a:t> en los de motor.</a:t>
            </a:r>
            <a:endParaRPr lang="es-ES"/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000" dirty="0">
              <a:latin typeface="Lucida Handwriting"/>
            </a:endParaRPr>
          </a:p>
          <a:p>
            <a:pPr algn="l">
              <a:lnSpc>
                <a:spcPct val="110000"/>
              </a:lnSpc>
            </a:pPr>
            <a:r>
              <a:rPr lang="en-US" sz="1000" dirty="0">
                <a:latin typeface="Lucida Handwriting"/>
              </a:rPr>
              <a:t>  se </a:t>
            </a:r>
            <a:r>
              <a:rPr lang="en-US" sz="1000" dirty="0" err="1">
                <a:latin typeface="Lucida Handwriting"/>
              </a:rPr>
              <a:t>exponen</a:t>
            </a:r>
            <a:r>
              <a:rPr lang="en-US" sz="1000" dirty="0">
                <a:latin typeface="Lucida Handwriting"/>
              </a:rPr>
              <a:t> </a:t>
            </a:r>
            <a:r>
              <a:rPr lang="en-US" sz="1000" dirty="0" err="1">
                <a:latin typeface="Lucida Handwriting"/>
              </a:rPr>
              <a:t>multitud</a:t>
            </a:r>
            <a:r>
              <a:rPr lang="en-US" sz="1000" dirty="0">
                <a:latin typeface="Lucida Handwriting"/>
              </a:rPr>
              <a:t> de </a:t>
            </a:r>
            <a:r>
              <a:rPr lang="en-US" sz="1000" dirty="0" err="1">
                <a:latin typeface="Lucida Handwriting"/>
              </a:rPr>
              <a:t>objetos</a:t>
            </a:r>
            <a:r>
              <a:rPr lang="en-US" sz="1000" dirty="0">
                <a:latin typeface="Lucida Handwriting"/>
              </a:rPr>
              <a:t> e </a:t>
            </a:r>
            <a:r>
              <a:rPr lang="en-US" sz="1000" dirty="0" err="1">
                <a:latin typeface="Lucida Handwriting"/>
              </a:rPr>
              <a:t>instrumentos</a:t>
            </a:r>
            <a:r>
              <a:rPr lang="en-US" sz="1000" dirty="0">
                <a:latin typeface="Lucida Handwriting"/>
              </a:rPr>
              <a:t> </a:t>
            </a:r>
            <a:r>
              <a:rPr lang="en-US" sz="1000" dirty="0" err="1">
                <a:latin typeface="Lucida Handwriting"/>
              </a:rPr>
              <a:t>relacionados</a:t>
            </a:r>
            <a:r>
              <a:rPr lang="en-US" sz="1000" dirty="0">
                <a:latin typeface="Lucida Handwriting"/>
              </a:rPr>
              <a:t> con la </a:t>
            </a:r>
            <a:r>
              <a:rPr lang="en-US" sz="1000" dirty="0" err="1">
                <a:latin typeface="Lucida Handwriting"/>
              </a:rPr>
              <a:t>navegación</a:t>
            </a:r>
            <a:r>
              <a:rPr lang="en-US" sz="1000" dirty="0">
                <a:latin typeface="Lucida Handwriting"/>
              </a:rPr>
              <a:t>:</a:t>
            </a:r>
          </a:p>
          <a:p>
            <a:pPr marL="28575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Lucida Handwriting"/>
              </a:rPr>
              <a:t> los </a:t>
            </a:r>
            <a:r>
              <a:rPr lang="en-US" sz="1000" dirty="0" err="1">
                <a:latin typeface="Lucida Handwriting"/>
              </a:rPr>
              <a:t>utilizados</a:t>
            </a:r>
            <a:r>
              <a:rPr lang="en-US" sz="1000" dirty="0">
                <a:latin typeface="Lucida Handwriting"/>
              </a:rPr>
              <a:t> para la </a:t>
            </a:r>
            <a:r>
              <a:rPr lang="en-US" sz="1000" dirty="0" err="1">
                <a:latin typeface="Lucida Handwriting"/>
              </a:rPr>
              <a:t>orientación</a:t>
            </a:r>
            <a:r>
              <a:rPr lang="en-US" sz="1000" dirty="0">
                <a:latin typeface="Lucida Handwriting"/>
              </a:rPr>
              <a:t> </a:t>
            </a:r>
            <a:r>
              <a:rPr lang="en-US" sz="1000" dirty="0" err="1">
                <a:latin typeface="Lucida Handwriting"/>
              </a:rPr>
              <a:t>astronómica</a:t>
            </a:r>
            <a:r>
              <a:rPr lang="en-US" sz="1000" dirty="0">
                <a:latin typeface="Lucida Handwriting"/>
              </a:rPr>
              <a:t> -</a:t>
            </a:r>
            <a:r>
              <a:rPr lang="en-US" sz="1000" dirty="0" err="1">
                <a:latin typeface="Lucida Handwriting"/>
              </a:rPr>
              <a:t>cuadrante</a:t>
            </a:r>
            <a:r>
              <a:rPr lang="en-US" sz="1000" dirty="0">
                <a:latin typeface="Lucida Handwriting"/>
              </a:rPr>
              <a:t>, </a:t>
            </a:r>
            <a:r>
              <a:rPr lang="en-US" sz="1000" dirty="0" err="1">
                <a:latin typeface="Lucida Handwriting"/>
              </a:rPr>
              <a:t>ballestilla</a:t>
            </a:r>
            <a:r>
              <a:rPr lang="en-US" sz="1000" dirty="0">
                <a:latin typeface="Lucida Handwriting"/>
              </a:rPr>
              <a:t>,  </a:t>
            </a:r>
            <a:r>
              <a:rPr lang="en-US" sz="1000" dirty="0" err="1">
                <a:latin typeface="Lucida Handwriting"/>
              </a:rPr>
              <a:t>sextante</a:t>
            </a:r>
            <a:r>
              <a:rPr lang="en-US" sz="1000" dirty="0">
                <a:latin typeface="Lucida Handwriting"/>
              </a:rPr>
              <a:t>...</a:t>
            </a:r>
          </a:p>
          <a:p>
            <a:pPr marL="28575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Lucida Handwriting"/>
              </a:rPr>
              <a:t> </a:t>
            </a:r>
            <a:r>
              <a:rPr lang="en-US" sz="1000" dirty="0" err="1">
                <a:latin typeface="Lucida Handwriting"/>
              </a:rPr>
              <a:t>instrumentos</a:t>
            </a:r>
            <a:r>
              <a:rPr lang="en-US" sz="1000" dirty="0">
                <a:latin typeface="Lucida Handwriting"/>
              </a:rPr>
              <a:t> </a:t>
            </a:r>
            <a:r>
              <a:rPr lang="en-US" sz="1000" dirty="0" err="1">
                <a:latin typeface="Lucida Handwriting"/>
              </a:rPr>
              <a:t>necesarios</a:t>
            </a:r>
            <a:r>
              <a:rPr lang="en-US" sz="1000" dirty="0">
                <a:latin typeface="Lucida Handwriting"/>
              </a:rPr>
              <a:t> para el </a:t>
            </a:r>
            <a:r>
              <a:rPr lang="en-US" sz="1000" dirty="0" err="1">
                <a:latin typeface="Lucida Handwriting"/>
              </a:rPr>
              <a:t>gobierno</a:t>
            </a:r>
            <a:r>
              <a:rPr lang="en-US" sz="1000" dirty="0">
                <a:latin typeface="Lucida Handwriting"/>
              </a:rPr>
              <a:t> del </a:t>
            </a:r>
            <a:r>
              <a:rPr lang="en-US" sz="1000" dirty="0" err="1">
                <a:latin typeface="Lucida Handwriting"/>
              </a:rPr>
              <a:t>buque</a:t>
            </a:r>
            <a:r>
              <a:rPr lang="en-US" sz="1000" dirty="0">
                <a:latin typeface="Lucida Handwriting"/>
              </a:rPr>
              <a:t> -</a:t>
            </a:r>
            <a:r>
              <a:rPr lang="en-US" sz="1000" dirty="0" err="1">
                <a:latin typeface="Lucida Handwriting"/>
              </a:rPr>
              <a:t>bitácora</a:t>
            </a:r>
            <a:r>
              <a:rPr lang="en-US" sz="1000" dirty="0">
                <a:latin typeface="Lucida Handwriting"/>
              </a:rPr>
              <a:t>, </a:t>
            </a:r>
            <a:r>
              <a:rPr lang="en-US" sz="1000" dirty="0" err="1">
                <a:latin typeface="Lucida Handwriting"/>
              </a:rPr>
              <a:t>TElégrafo</a:t>
            </a:r>
            <a:r>
              <a:rPr lang="en-US" sz="1000" dirty="0">
                <a:latin typeface="Lucida Handwriting"/>
              </a:rPr>
              <a:t> de </a:t>
            </a:r>
            <a:r>
              <a:rPr lang="en-US" sz="1000" dirty="0" err="1">
                <a:latin typeface="Lucida Handwriting"/>
              </a:rPr>
              <a:t>órdenes</a:t>
            </a:r>
            <a:r>
              <a:rPr lang="en-US" sz="1000" dirty="0">
                <a:latin typeface="Lucida Handwriting"/>
              </a:rPr>
              <a:t>, </a:t>
            </a:r>
            <a:r>
              <a:rPr lang="en-US" sz="1000" dirty="0" err="1">
                <a:latin typeface="Lucida Handwriting"/>
              </a:rPr>
              <a:t>piloto</a:t>
            </a:r>
            <a:r>
              <a:rPr lang="en-US" sz="1000" dirty="0">
                <a:latin typeface="Lucida Handwriting"/>
              </a:rPr>
              <a:t> </a:t>
            </a:r>
            <a:r>
              <a:rPr lang="en-US" sz="1000" dirty="0" err="1">
                <a:latin typeface="Lucida Handwriting"/>
              </a:rPr>
              <a:t>automático</a:t>
            </a:r>
            <a:r>
              <a:rPr lang="en-US" sz="1000" dirty="0">
                <a:latin typeface="Lucida Handwriting"/>
              </a:rPr>
              <a:t>, … </a:t>
            </a:r>
          </a:p>
          <a:p>
            <a:pPr marL="28575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Lucida Handwriting"/>
              </a:rPr>
              <a:t> </a:t>
            </a:r>
            <a:r>
              <a:rPr lang="en-US" sz="1000" dirty="0" err="1">
                <a:latin typeface="Lucida Handwriting"/>
              </a:rPr>
              <a:t>mapas</a:t>
            </a:r>
            <a:r>
              <a:rPr lang="en-US" sz="1000" dirty="0">
                <a:latin typeface="Lucida Handwriting"/>
              </a:rPr>
              <a:t> y cartas de </a:t>
            </a:r>
            <a:r>
              <a:rPr lang="en-US" sz="1000" dirty="0" err="1">
                <a:latin typeface="Lucida Handwriting"/>
              </a:rPr>
              <a:t>navegación</a:t>
            </a:r>
            <a:r>
              <a:rPr lang="en-US" sz="1000" dirty="0">
                <a:latin typeface="Lucida Handwriting"/>
              </a:rPr>
              <a:t>; </a:t>
            </a:r>
            <a:r>
              <a:rPr lang="en-US" sz="1000" dirty="0" err="1">
                <a:latin typeface="Lucida Handwriting"/>
              </a:rPr>
              <a:t>grabados</a:t>
            </a:r>
            <a:r>
              <a:rPr lang="en-US" sz="1000" dirty="0">
                <a:latin typeface="Lucida Handwriting"/>
              </a:rPr>
              <a:t>, </a:t>
            </a:r>
            <a:r>
              <a:rPr lang="en-US" sz="1000" dirty="0" err="1">
                <a:latin typeface="Lucida Handwriting"/>
              </a:rPr>
              <a:t>cuadros</a:t>
            </a:r>
            <a:r>
              <a:rPr lang="en-US" sz="1000" dirty="0">
                <a:latin typeface="Lucida Handwriting"/>
              </a:rPr>
              <a:t> y </a:t>
            </a:r>
            <a:r>
              <a:rPr lang="en-US" sz="1000" dirty="0" err="1">
                <a:latin typeface="Lucida Handwriting"/>
              </a:rPr>
              <a:t>fotografías</a:t>
            </a:r>
            <a:r>
              <a:rPr lang="en-US" sz="1000" dirty="0">
                <a:latin typeface="Lucida Handwriting"/>
              </a:rPr>
              <a:t> de </a:t>
            </a:r>
            <a:r>
              <a:rPr lang="en-US" sz="1000" dirty="0" err="1">
                <a:latin typeface="Lucida Handwriting"/>
              </a:rPr>
              <a:t>buques</a:t>
            </a:r>
            <a:r>
              <a:rPr lang="en-US" sz="1000" dirty="0">
                <a:latin typeface="Lucida Handwriting"/>
              </a:rPr>
              <a:t> o </a:t>
            </a:r>
            <a:r>
              <a:rPr lang="en-US" sz="1000" dirty="0" err="1">
                <a:latin typeface="Lucida Handwriting"/>
              </a:rPr>
              <a:t>escenas</a:t>
            </a:r>
            <a:r>
              <a:rPr lang="en-US" sz="1000" dirty="0">
                <a:latin typeface="Lucida Handwriting"/>
              </a:rPr>
              <a:t> </a:t>
            </a:r>
            <a:r>
              <a:rPr lang="en-US" sz="1000" dirty="0" err="1">
                <a:latin typeface="Lucida Handwriting"/>
              </a:rPr>
              <a:t>marítimas</a:t>
            </a:r>
            <a:r>
              <a:rPr lang="en-US" sz="1000" dirty="0">
                <a:latin typeface="Lucida Handwriting"/>
              </a:rPr>
              <a:t>; 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EA3CBE-FBBE-4387-8D40-4D52D3202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079641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latin typeface="Lucida Handwriting"/>
              </a:rPr>
              <a:t>Historia de la </a:t>
            </a:r>
            <a:r>
              <a:rPr lang="en-US" sz="3600" dirty="0" err="1">
                <a:latin typeface="Lucida Handwriting"/>
              </a:rPr>
              <a:t>navegación</a:t>
            </a:r>
            <a:endParaRPr lang="en-US" sz="3600">
              <a:latin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67501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6F7F75A8-F68A-4A99-AC79-B940B81A7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229B38-4F35-4BA8-945B-830C452D3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2813BE5-A131-4269-852E-AA03832CA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995643A1-7C62-4169-83E0-1AC2D4B67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5" descr="Imagen que contiene edificio, ladrillo, hombre, negro&#10;&#10;Descripción generada con confianza muy alta">
            <a:extLst>
              <a:ext uri="{FF2B5EF4-FFF2-40B4-BE49-F238E27FC236}">
                <a16:creationId xmlns:a16="http://schemas.microsoft.com/office/drawing/2014/main" id="{3F432877-50CF-4351-842E-0A78D203FC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68" r="6366" b="1"/>
          <a:stretch/>
        </p:blipFill>
        <p:spPr>
          <a:xfrm>
            <a:off x="20" y="10"/>
            <a:ext cx="4024741" cy="3428989"/>
          </a:xfrm>
          <a:prstGeom prst="rect">
            <a:avLst/>
          </a:prstGeom>
        </p:spPr>
      </p:pic>
      <p:pic>
        <p:nvPicPr>
          <p:cNvPr id="3" name="Imagen 4" descr="Imagen que contiene interior, tabla, comida, pastel&#10;&#10;Descripción generada con confianza muy alta">
            <a:extLst>
              <a:ext uri="{FF2B5EF4-FFF2-40B4-BE49-F238E27FC236}">
                <a16:creationId xmlns:a16="http://schemas.microsoft.com/office/drawing/2014/main" id="{77304112-BB71-4075-932D-EC4E920C2F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633"/>
          <a:stretch/>
        </p:blipFill>
        <p:spPr>
          <a:xfrm>
            <a:off x="-3177" y="3428998"/>
            <a:ext cx="4024761" cy="3429001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08574BF-F659-49D7-8FBC-529329581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3274" y="3428999"/>
            <a:ext cx="3981487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D179A50-B650-4425-BA44-62306344D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23F1028-C425-4C8B-B7C5-AF81516CA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D592A2-632A-4FA6-B41F-EEA089327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598" y="618517"/>
            <a:ext cx="6672886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latin typeface="Lucida Handwriting"/>
              </a:rPr>
              <a:t>Otras</a:t>
            </a:r>
            <a:r>
              <a:rPr lang="en-US" sz="3600" dirty="0">
                <a:latin typeface="Lucida Handwriting"/>
              </a:rPr>
              <a:t> </a:t>
            </a:r>
            <a:r>
              <a:rPr lang="en-US" sz="3600" dirty="0" err="1">
                <a:latin typeface="Lucida Handwriting"/>
              </a:rPr>
              <a:t>temáticas</a:t>
            </a:r>
            <a:endParaRPr lang="en-US" sz="3600">
              <a:latin typeface="Lucida Handwriting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2CB59B-2531-498B-82B9-ABC960624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34596" y="2367092"/>
            <a:ext cx="6672887" cy="342410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Lucida Handwriting"/>
              </a:rPr>
              <a:t> se </a:t>
            </a:r>
            <a:r>
              <a:rPr lang="en-US" sz="1500" dirty="0" err="1">
                <a:latin typeface="Lucida Handwriting"/>
              </a:rPr>
              <a:t>dedican</a:t>
            </a:r>
            <a:r>
              <a:rPr lang="en-US" sz="1500" dirty="0">
                <a:latin typeface="Lucida Handwriting"/>
              </a:rPr>
              <a:t> </a:t>
            </a:r>
            <a:r>
              <a:rPr lang="en-US" sz="1500" dirty="0" err="1">
                <a:latin typeface="Lucida Handwriting"/>
              </a:rPr>
              <a:t>espacios</a:t>
            </a:r>
            <a:r>
              <a:rPr lang="en-US" sz="1500" dirty="0">
                <a:latin typeface="Lucida Handwriting"/>
              </a:rPr>
              <a:t> a La Armada de los siglos XIX y XX; 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Lucida Handwriting"/>
              </a:rPr>
              <a:t>al </a:t>
            </a:r>
            <a:r>
              <a:rPr lang="en-US" sz="1500" dirty="0" err="1">
                <a:latin typeface="Lucida Handwriting"/>
              </a:rPr>
              <a:t>buceo</a:t>
            </a:r>
            <a:r>
              <a:rPr lang="en-US" sz="1500" dirty="0">
                <a:latin typeface="Lucida Handwriting"/>
              </a:rPr>
              <a:t> </a:t>
            </a:r>
            <a:r>
              <a:rPr lang="en-US" sz="1500" dirty="0" err="1">
                <a:latin typeface="Lucida Handwriting"/>
              </a:rPr>
              <a:t>tradicional</a:t>
            </a:r>
            <a:r>
              <a:rPr lang="en-US" sz="1500" dirty="0">
                <a:latin typeface="Lucida Handwriting"/>
              </a:rPr>
              <a:t>, con el </a:t>
            </a:r>
            <a:r>
              <a:rPr lang="en-US" sz="1500" dirty="0" err="1">
                <a:latin typeface="Lucida Handwriting"/>
              </a:rPr>
              <a:t>equipamiento</a:t>
            </a:r>
            <a:r>
              <a:rPr lang="en-US" sz="1500" dirty="0">
                <a:latin typeface="Lucida Handwriting"/>
              </a:rPr>
              <a:t> </a:t>
            </a:r>
            <a:r>
              <a:rPr lang="en-US" sz="1500" dirty="0" err="1">
                <a:latin typeface="Lucida Handwriting"/>
              </a:rPr>
              <a:t>completo</a:t>
            </a:r>
            <a:r>
              <a:rPr lang="en-US" sz="1500" dirty="0">
                <a:latin typeface="Lucida Handwriting"/>
              </a:rPr>
              <a:t> de </a:t>
            </a:r>
            <a:r>
              <a:rPr lang="en-US" sz="1500" dirty="0" err="1">
                <a:latin typeface="Lucida Handwriting"/>
              </a:rPr>
              <a:t>escafandra</a:t>
            </a:r>
            <a:r>
              <a:rPr lang="en-US" sz="1500" dirty="0">
                <a:latin typeface="Lucida Handwriting"/>
              </a:rPr>
              <a:t> y </a:t>
            </a:r>
            <a:r>
              <a:rPr lang="en-US" sz="1500" dirty="0" err="1">
                <a:latin typeface="Lucida Handwriting"/>
              </a:rPr>
              <a:t>su</a:t>
            </a:r>
            <a:r>
              <a:rPr lang="en-US" sz="1500" dirty="0">
                <a:latin typeface="Lucida Handwriting"/>
              </a:rPr>
              <a:t> </a:t>
            </a:r>
            <a:r>
              <a:rPr lang="en-US" sz="1500" dirty="0" err="1">
                <a:latin typeface="Lucida Handwriting"/>
              </a:rPr>
              <a:t>compresor</a:t>
            </a:r>
            <a:r>
              <a:rPr lang="en-US" sz="1500" dirty="0">
                <a:latin typeface="Lucida Handwriting"/>
              </a:rPr>
              <a:t>;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Lucida Handwriting"/>
              </a:rPr>
              <a:t> a la </a:t>
            </a:r>
            <a:r>
              <a:rPr lang="en-US" sz="1500" dirty="0" err="1">
                <a:latin typeface="Lucida Handwriting"/>
              </a:rPr>
              <a:t>pesca</a:t>
            </a:r>
            <a:r>
              <a:rPr lang="en-US" sz="1500" dirty="0">
                <a:latin typeface="Lucida Handwriting"/>
              </a:rPr>
              <a:t> </a:t>
            </a:r>
            <a:r>
              <a:rPr lang="en-US" sz="1500" dirty="0" err="1">
                <a:latin typeface="Lucida Handwriting"/>
              </a:rPr>
              <a:t>submarina</a:t>
            </a:r>
            <a:r>
              <a:rPr lang="en-US" sz="1500" dirty="0">
                <a:latin typeface="Lucida Handwriting"/>
              </a:rPr>
              <a:t>, con </a:t>
            </a:r>
            <a:r>
              <a:rPr lang="en-US" sz="1500" dirty="0" err="1">
                <a:latin typeface="Lucida Handwriting"/>
              </a:rPr>
              <a:t>numerosos</a:t>
            </a:r>
            <a:r>
              <a:rPr lang="en-US" sz="1500" dirty="0">
                <a:latin typeface="Lucida Handwriting"/>
              </a:rPr>
              <a:t> </a:t>
            </a:r>
            <a:r>
              <a:rPr lang="en-US" sz="1500" dirty="0" err="1">
                <a:latin typeface="Lucida Handwriting"/>
              </a:rPr>
              <a:t>elementos</a:t>
            </a:r>
            <a:r>
              <a:rPr lang="en-US" sz="1500" dirty="0">
                <a:latin typeface="Lucida Handwriting"/>
              </a:rPr>
              <a:t> de sus </a:t>
            </a:r>
            <a:r>
              <a:rPr lang="en-US" sz="1500" dirty="0" err="1">
                <a:latin typeface="Lucida Handwriting"/>
              </a:rPr>
              <a:t>comienzos</a:t>
            </a:r>
            <a:r>
              <a:rPr lang="en-US" sz="1500" dirty="0">
                <a:latin typeface="Lucida Handwriting"/>
              </a:rPr>
              <a:t> en Asturias; 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Lucida Handwriting"/>
              </a:rPr>
              <a:t>a la </a:t>
            </a:r>
            <a:r>
              <a:rPr lang="en-US" sz="1500" dirty="0" err="1">
                <a:latin typeface="Lucida Handwriting"/>
              </a:rPr>
              <a:t>goleta</a:t>
            </a:r>
            <a:r>
              <a:rPr lang="en-US" sz="1500" dirty="0">
                <a:latin typeface="Lucida Handwriting"/>
              </a:rPr>
              <a:t> «</a:t>
            </a:r>
            <a:r>
              <a:rPr lang="en-US" sz="1500" dirty="0" err="1">
                <a:latin typeface="Lucida Handwriting"/>
              </a:rPr>
              <a:t>Idus</a:t>
            </a:r>
            <a:r>
              <a:rPr lang="en-US" sz="1500" dirty="0">
                <a:latin typeface="Lucida Handwriting"/>
              </a:rPr>
              <a:t> de </a:t>
            </a:r>
            <a:r>
              <a:rPr lang="en-US" sz="1500" dirty="0" err="1">
                <a:latin typeface="Lucida Handwriting"/>
              </a:rPr>
              <a:t>Marzo</a:t>
            </a:r>
            <a:r>
              <a:rPr lang="en-US" sz="1500" dirty="0">
                <a:latin typeface="Lucida Handwriting"/>
              </a:rPr>
              <a:t>», </a:t>
            </a:r>
            <a:r>
              <a:rPr lang="en-US" sz="1500" dirty="0" err="1">
                <a:latin typeface="Lucida Handwriting"/>
              </a:rPr>
              <a:t>primera</a:t>
            </a:r>
            <a:r>
              <a:rPr lang="en-US" sz="1500" dirty="0">
                <a:latin typeface="Lucida Handwriting"/>
              </a:rPr>
              <a:t> </a:t>
            </a:r>
            <a:r>
              <a:rPr lang="en-US" sz="1500" dirty="0" err="1">
                <a:latin typeface="Lucida Handwriting"/>
              </a:rPr>
              <a:t>expedición</a:t>
            </a:r>
            <a:r>
              <a:rPr lang="en-US" sz="1500" dirty="0">
                <a:latin typeface="Lucida Handwriting"/>
              </a:rPr>
              <a:t> </a:t>
            </a:r>
            <a:r>
              <a:rPr lang="en-US" sz="1500" dirty="0" err="1">
                <a:latin typeface="Lucida Handwriting"/>
              </a:rPr>
              <a:t>científica</a:t>
            </a:r>
            <a:r>
              <a:rPr lang="en-US" sz="1500" dirty="0">
                <a:latin typeface="Lucida Handwriting"/>
              </a:rPr>
              <a:t> </a:t>
            </a:r>
            <a:r>
              <a:rPr lang="en-US" sz="1500" dirty="0" err="1">
                <a:latin typeface="Lucida Handwriting"/>
              </a:rPr>
              <a:t>española</a:t>
            </a:r>
            <a:r>
              <a:rPr lang="en-US" sz="1500" dirty="0">
                <a:latin typeface="Lucida Handwriting"/>
              </a:rPr>
              <a:t> a la Antártida;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Lucida Handwriting"/>
              </a:rPr>
              <a:t> al </a:t>
            </a:r>
            <a:r>
              <a:rPr lang="en-US" sz="1500" dirty="0" err="1">
                <a:latin typeface="Lucida Handwriting"/>
              </a:rPr>
              <a:t>salvamento</a:t>
            </a:r>
            <a:r>
              <a:rPr lang="en-US" sz="1500" dirty="0">
                <a:latin typeface="Lucida Handwriting"/>
              </a:rPr>
              <a:t> y </a:t>
            </a:r>
            <a:r>
              <a:rPr lang="en-US" sz="1500" dirty="0" err="1">
                <a:latin typeface="Lucida Handwriting"/>
              </a:rPr>
              <a:t>seguridad</a:t>
            </a:r>
            <a:r>
              <a:rPr lang="en-US" sz="1500" dirty="0">
                <a:latin typeface="Lucida Handwriting"/>
              </a:rPr>
              <a:t> en la mar; 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Lucida Handwriting"/>
              </a:rPr>
              <a:t>a los </a:t>
            </a:r>
            <a:r>
              <a:rPr lang="en-US" sz="1500" dirty="0" err="1">
                <a:latin typeface="Lucida Handwriting"/>
              </a:rPr>
              <a:t>barcos</a:t>
            </a:r>
            <a:r>
              <a:rPr lang="en-US" sz="1500" dirty="0">
                <a:latin typeface="Lucida Handwriting"/>
              </a:rPr>
              <a:t> de </a:t>
            </a:r>
            <a:r>
              <a:rPr lang="en-US" sz="1500" dirty="0" err="1">
                <a:latin typeface="Lucida Handwriting"/>
              </a:rPr>
              <a:t>juguete</a:t>
            </a:r>
            <a:r>
              <a:rPr lang="en-US" sz="1500" dirty="0">
                <a:latin typeface="Lucida Handwriting"/>
              </a:rPr>
              <a:t>, con </a:t>
            </a:r>
            <a:r>
              <a:rPr lang="en-US" sz="1500" dirty="0" err="1">
                <a:latin typeface="Lucida Handwriting"/>
              </a:rPr>
              <a:t>muestras</a:t>
            </a:r>
            <a:r>
              <a:rPr lang="en-US" sz="1500" dirty="0">
                <a:latin typeface="Lucida Handwriting"/>
              </a:rPr>
              <a:t> de </a:t>
            </a:r>
            <a:r>
              <a:rPr lang="en-US" sz="1500" dirty="0" err="1">
                <a:latin typeface="Lucida Handwriting"/>
              </a:rPr>
              <a:t>su</a:t>
            </a:r>
            <a:r>
              <a:rPr lang="en-US" sz="1500" dirty="0">
                <a:latin typeface="Lucida Handwriting"/>
              </a:rPr>
              <a:t> </a:t>
            </a:r>
            <a:r>
              <a:rPr lang="en-US" sz="1500" dirty="0" err="1">
                <a:latin typeface="Lucida Handwriting"/>
              </a:rPr>
              <a:t>evolución</a:t>
            </a:r>
            <a:r>
              <a:rPr lang="en-US" sz="1500" dirty="0">
                <a:latin typeface="Lucida Handwriting"/>
              </a:rPr>
              <a:t>; 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Lucida Handwriting"/>
              </a:rPr>
              <a:t>a la </a:t>
            </a:r>
            <a:r>
              <a:rPr lang="en-US" sz="1500" dirty="0" err="1">
                <a:latin typeface="Lucida Handwriting"/>
              </a:rPr>
              <a:t>increíble</a:t>
            </a:r>
            <a:r>
              <a:rPr lang="en-US" sz="1500" dirty="0">
                <a:latin typeface="Lucida Handwriting"/>
              </a:rPr>
              <a:t> </a:t>
            </a:r>
            <a:r>
              <a:rPr lang="en-US" sz="1500" dirty="0" err="1">
                <a:latin typeface="Lucida Handwriting"/>
              </a:rPr>
              <a:t>técnica</a:t>
            </a:r>
            <a:r>
              <a:rPr lang="en-US" sz="1500" dirty="0">
                <a:latin typeface="Lucida Handwriting"/>
              </a:rPr>
              <a:t> de los </a:t>
            </a:r>
            <a:r>
              <a:rPr lang="en-US" sz="1500" dirty="0" err="1">
                <a:latin typeface="Lucida Handwriting"/>
              </a:rPr>
              <a:t>barcos</a:t>
            </a:r>
            <a:r>
              <a:rPr lang="en-US" sz="1500" dirty="0">
                <a:latin typeface="Lucida Handwriting"/>
              </a:rPr>
              <a:t> en </a:t>
            </a:r>
            <a:r>
              <a:rPr lang="en-US" sz="1500" dirty="0" err="1">
                <a:latin typeface="Lucida Handwriting"/>
              </a:rPr>
              <a:t>botella</a:t>
            </a:r>
            <a:r>
              <a:rPr lang="en-US" sz="1500" dirty="0"/>
              <a:t>.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4985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>
            <a:extLst>
              <a:ext uri="{FF2B5EF4-FFF2-40B4-BE49-F238E27FC236}">
                <a16:creationId xmlns:a16="http://schemas.microsoft.com/office/drawing/2014/main" id="{80DF651B-0216-4CE1-9993-9C81C4629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5">
            <a:extLst>
              <a:ext uri="{FF2B5EF4-FFF2-40B4-BE49-F238E27FC236}">
                <a16:creationId xmlns:a16="http://schemas.microsoft.com/office/drawing/2014/main" id="{A49D7307-36F7-47F8-9931-AB5BAC7C4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4" name="Rectangle 27">
            <a:extLst>
              <a:ext uri="{FF2B5EF4-FFF2-40B4-BE49-F238E27FC236}">
                <a16:creationId xmlns:a16="http://schemas.microsoft.com/office/drawing/2014/main" id="{22A1F095-40D4-4696-9718-1BDE047BF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71F83339-F5DE-41D0-9A16-69E711AF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4" descr="Imagen que contiene interior, silla, tabla, computadora&#10;&#10;Descripción generada con confianza muy alta">
            <a:extLst>
              <a:ext uri="{FF2B5EF4-FFF2-40B4-BE49-F238E27FC236}">
                <a16:creationId xmlns:a16="http://schemas.microsoft.com/office/drawing/2014/main" id="{1BFA0B1A-1AA7-497F-BC14-576BC193B8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87" r="30593" b="-1"/>
          <a:stretch/>
        </p:blipFill>
        <p:spPr>
          <a:xfrm>
            <a:off x="8121445" y="10"/>
            <a:ext cx="4070555" cy="6857990"/>
          </a:xfrm>
          <a:prstGeom prst="rect">
            <a:avLst/>
          </a:prstGeom>
        </p:spPr>
      </p:pic>
      <p:pic>
        <p:nvPicPr>
          <p:cNvPr id="47" name="Picture 31">
            <a:extLst>
              <a:ext uri="{FF2B5EF4-FFF2-40B4-BE49-F238E27FC236}">
                <a16:creationId xmlns:a16="http://schemas.microsoft.com/office/drawing/2014/main" id="{39B4E11D-B0E0-4BFD-8D6A-E79C7F795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3E98068-311F-4EDF-B9C6-8841FC23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latin typeface="Lucida Handwriting"/>
              </a:rPr>
              <a:t>Piratas</a:t>
            </a:r>
            <a:r>
              <a:rPr lang="en-US" sz="3600" dirty="0">
                <a:latin typeface="Lucida Handwriting"/>
              </a:rPr>
              <a:t> y </a:t>
            </a:r>
            <a:r>
              <a:rPr lang="en-US" sz="3600" dirty="0" err="1">
                <a:latin typeface="Lucida Handwriting"/>
              </a:rPr>
              <a:t>corsarios</a:t>
            </a:r>
            <a:r>
              <a:rPr lang="en-US" sz="3600" dirty="0">
                <a:latin typeface="Lucida Handwriting"/>
              </a:rPr>
              <a:t> 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BD6556-B000-4BB6-90C6-5D158A149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367092"/>
            <a:ext cx="6672887" cy="342410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latin typeface="Lucida Handwriting"/>
              </a:rPr>
              <a:t>se </a:t>
            </a:r>
            <a:r>
              <a:rPr lang="en-US" dirty="0" err="1">
                <a:latin typeface="Lucida Handwriting"/>
              </a:rPr>
              <a:t>recorre</a:t>
            </a:r>
            <a:r>
              <a:rPr lang="en-US" dirty="0">
                <a:latin typeface="Lucida Handwriting"/>
              </a:rPr>
              <a:t> la </a:t>
            </a:r>
            <a:r>
              <a:rPr lang="en-US" dirty="0" err="1">
                <a:latin typeface="Lucida Handwriting"/>
              </a:rPr>
              <a:t>historia</a:t>
            </a:r>
            <a:r>
              <a:rPr lang="en-US" dirty="0">
                <a:latin typeface="Lucida Handwriting"/>
              </a:rPr>
              <a:t> de la </a:t>
            </a:r>
            <a:r>
              <a:rPr lang="en-US" dirty="0" err="1">
                <a:latin typeface="Lucida Handwriting"/>
              </a:rPr>
              <a:t>piratería</a:t>
            </a:r>
            <a:r>
              <a:rPr lang="en-US" dirty="0">
                <a:latin typeface="Lucida Handwriting"/>
              </a:rPr>
              <a:t>, </a:t>
            </a:r>
            <a:r>
              <a:rPr lang="en-US" dirty="0" err="1">
                <a:latin typeface="Lucida Handwriting"/>
              </a:rPr>
              <a:t>desde</a:t>
            </a:r>
            <a:r>
              <a:rPr lang="en-US" dirty="0">
                <a:latin typeface="Lucida Handwriting"/>
              </a:rPr>
              <a:t> los </a:t>
            </a:r>
            <a:r>
              <a:rPr lang="en-US" dirty="0" err="1">
                <a:latin typeface="Lucida Handwriting"/>
              </a:rPr>
              <a:t>vikingos</a:t>
            </a:r>
            <a:r>
              <a:rPr lang="en-US" dirty="0">
                <a:latin typeface="Lucida Handwriting"/>
              </a:rPr>
              <a:t> hasta la </a:t>
            </a:r>
            <a:r>
              <a:rPr lang="en-US" dirty="0" err="1">
                <a:latin typeface="Lucida Handwriting"/>
              </a:rPr>
              <a:t>actualidad</a:t>
            </a:r>
            <a:r>
              <a:rPr lang="en-US" dirty="0">
                <a:latin typeface="Lucida Handwriting"/>
              </a:rPr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latin typeface="Lucida Handwriting"/>
              </a:rPr>
              <a:t>A </a:t>
            </a:r>
            <a:r>
              <a:rPr lang="en-US" dirty="0" err="1">
                <a:latin typeface="Lucida Handwriting"/>
              </a:rPr>
              <a:t>través</a:t>
            </a:r>
            <a:r>
              <a:rPr lang="en-US" dirty="0">
                <a:latin typeface="Lucida Handwriting"/>
              </a:rPr>
              <a:t> de una </a:t>
            </a:r>
            <a:r>
              <a:rPr lang="en-US" dirty="0" err="1">
                <a:latin typeface="Lucida Handwriting"/>
              </a:rPr>
              <a:t>gruta</a:t>
            </a:r>
            <a:r>
              <a:rPr lang="en-US" dirty="0">
                <a:latin typeface="Lucida Handwriting"/>
              </a:rPr>
              <a:t>, se accede a la </a:t>
            </a:r>
            <a:r>
              <a:rPr lang="en-US" dirty="0" err="1">
                <a:latin typeface="Lucida Handwriting"/>
              </a:rPr>
              <a:t>exposición</a:t>
            </a:r>
            <a:r>
              <a:rPr lang="en-US" dirty="0">
                <a:latin typeface="Lucida Handwriting"/>
              </a:rPr>
              <a:t>, en la que la </a:t>
            </a:r>
            <a:r>
              <a:rPr lang="en-US" dirty="0" err="1">
                <a:latin typeface="Lucida Handwriting"/>
              </a:rPr>
              <a:t>figura</a:t>
            </a:r>
            <a:r>
              <a:rPr lang="en-US" dirty="0">
                <a:latin typeface="Lucida Handwriting"/>
              </a:rPr>
              <a:t> central es un gran </a:t>
            </a:r>
            <a:r>
              <a:rPr lang="en-US" dirty="0" err="1">
                <a:latin typeface="Lucida Handwriting"/>
              </a:rPr>
              <a:t>bergantín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pirata</a:t>
            </a:r>
            <a:r>
              <a:rPr lang="en-US" dirty="0">
                <a:latin typeface="Lucida Handwriting"/>
              </a:rPr>
              <a:t>, de 14 metros de </a:t>
            </a:r>
            <a:r>
              <a:rPr lang="en-US" dirty="0" err="1">
                <a:latin typeface="Lucida Handwriting"/>
              </a:rPr>
              <a:t>eslora</a:t>
            </a:r>
            <a:r>
              <a:rPr lang="en-US" dirty="0">
                <a:latin typeface="Lucida Handwriting"/>
              </a:rPr>
              <a:t>, al que se </a:t>
            </a:r>
            <a:r>
              <a:rPr lang="en-US" dirty="0" err="1">
                <a:latin typeface="Lucida Handwriting"/>
              </a:rPr>
              <a:t>puede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subir</a:t>
            </a:r>
            <a:r>
              <a:rPr lang="en-US" dirty="0">
                <a:latin typeface="Lucida Handwriting"/>
              </a:rPr>
              <a:t>. Una </a:t>
            </a:r>
            <a:r>
              <a:rPr lang="en-US" dirty="0" err="1">
                <a:latin typeface="Lucida Handwriting"/>
              </a:rPr>
              <a:t>vez</a:t>
            </a:r>
            <a:r>
              <a:rPr lang="en-US" dirty="0">
                <a:latin typeface="Lucida Handwriting"/>
              </a:rPr>
              <a:t> a </a:t>
            </a:r>
            <a:r>
              <a:rPr lang="en-US" dirty="0" err="1">
                <a:latin typeface="Lucida Handwriting"/>
              </a:rPr>
              <a:t>bordo</a:t>
            </a:r>
            <a:r>
              <a:rPr lang="en-US" dirty="0">
                <a:latin typeface="Lucida Handwriting"/>
              </a:rPr>
              <a:t> se accede a la </a:t>
            </a:r>
            <a:r>
              <a:rPr lang="en-US" dirty="0" err="1">
                <a:latin typeface="Lucida Handwriting"/>
              </a:rPr>
              <a:t>cámara</a:t>
            </a:r>
            <a:r>
              <a:rPr lang="en-US" dirty="0">
                <a:latin typeface="Lucida Handwriting"/>
              </a:rPr>
              <a:t> del </a:t>
            </a:r>
            <a:r>
              <a:rPr lang="en-US" dirty="0" err="1">
                <a:latin typeface="Lucida Handwriting"/>
              </a:rPr>
              <a:t>capitán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pirata</a:t>
            </a:r>
            <a:r>
              <a:rPr lang="en-US" dirty="0">
                <a:latin typeface="Lucida Handwriting"/>
              </a:rPr>
              <a:t>, que </a:t>
            </a:r>
            <a:r>
              <a:rPr lang="en-US" dirty="0" err="1">
                <a:latin typeface="Lucida Handwriting"/>
              </a:rPr>
              <a:t>está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contando</a:t>
            </a:r>
            <a:r>
              <a:rPr lang="en-US" dirty="0">
                <a:latin typeface="Lucida Handwriting"/>
              </a:rPr>
              <a:t> el </a:t>
            </a:r>
            <a:r>
              <a:rPr lang="en-US" dirty="0" err="1">
                <a:latin typeface="Lucida Handwriting"/>
              </a:rPr>
              <a:t>botín</a:t>
            </a:r>
            <a:r>
              <a:rPr lang="en-US" dirty="0">
                <a:latin typeface="Lucida Handwriting"/>
              </a:rPr>
              <a:t>;  el </a:t>
            </a:r>
            <a:r>
              <a:rPr lang="en-US" dirty="0" err="1">
                <a:latin typeface="Lucida Handwriting"/>
              </a:rPr>
              <a:t>cuarto</a:t>
            </a:r>
            <a:r>
              <a:rPr lang="en-US" dirty="0">
                <a:latin typeface="Lucida Handwriting"/>
              </a:rPr>
              <a:t> del </a:t>
            </a:r>
            <a:r>
              <a:rPr lang="en-US" dirty="0" err="1">
                <a:latin typeface="Lucida Handwriting"/>
              </a:rPr>
              <a:t>armamento</a:t>
            </a:r>
            <a:r>
              <a:rPr lang="en-US" dirty="0">
                <a:latin typeface="Lucida Handwriting"/>
              </a:rPr>
              <a:t>, el </a:t>
            </a:r>
            <a:r>
              <a:rPr lang="en-US" dirty="0" err="1">
                <a:latin typeface="Lucida Handwriting"/>
              </a:rPr>
              <a:t>pañol</a:t>
            </a:r>
            <a:r>
              <a:rPr lang="en-US" dirty="0">
                <a:latin typeface="Lucida Handwriting"/>
              </a:rPr>
              <a:t> de </a:t>
            </a:r>
            <a:r>
              <a:rPr lang="en-US" dirty="0" err="1">
                <a:latin typeface="Lucida Handwriting"/>
              </a:rPr>
              <a:t>víveres</a:t>
            </a:r>
            <a:r>
              <a:rPr lang="en-US" dirty="0">
                <a:latin typeface="Lucida Handwriting"/>
              </a:rPr>
              <a:t>,… y se </a:t>
            </a:r>
            <a:r>
              <a:rPr lang="en-US" dirty="0" err="1">
                <a:latin typeface="Lucida Handwriting"/>
              </a:rPr>
              <a:t>recorre</a:t>
            </a:r>
            <a:r>
              <a:rPr lang="en-US" dirty="0">
                <a:latin typeface="Lucida Handwriting"/>
              </a:rPr>
              <a:t> la </a:t>
            </a:r>
            <a:r>
              <a:rPr lang="en-US" dirty="0" err="1">
                <a:latin typeface="Lucida Handwriting"/>
              </a:rPr>
              <a:t>cubierta</a:t>
            </a:r>
            <a:r>
              <a:rPr lang="en-US" dirty="0">
                <a:latin typeface="Lucida Handwriting"/>
              </a:rPr>
              <a:t>, </a:t>
            </a:r>
            <a:r>
              <a:rPr lang="en-US" dirty="0" err="1">
                <a:latin typeface="Lucida Handwriting"/>
              </a:rPr>
              <a:t>donde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están</a:t>
            </a:r>
            <a:r>
              <a:rPr lang="en-US" dirty="0">
                <a:latin typeface="Lucida Handwriting"/>
              </a:rPr>
              <a:t> los </a:t>
            </a:r>
            <a:r>
              <a:rPr lang="en-US" dirty="0" err="1">
                <a:latin typeface="Lucida Handwriting"/>
              </a:rPr>
              <a:t>cañones</a:t>
            </a:r>
            <a:r>
              <a:rPr lang="en-US" dirty="0">
                <a:latin typeface="Lucida Handwriting"/>
              </a:rPr>
              <a:t> con los </a:t>
            </a:r>
            <a:r>
              <a:rPr lang="en-US" dirty="0" err="1">
                <a:latin typeface="Lucida Handwriting"/>
              </a:rPr>
              <a:t>pertrechos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necesarios</a:t>
            </a:r>
            <a:r>
              <a:rPr lang="en-US" dirty="0">
                <a:latin typeface="Lucida Handwriting"/>
              </a:rPr>
              <a:t> para </a:t>
            </a:r>
            <a:r>
              <a:rPr lang="en-US" dirty="0" err="1">
                <a:latin typeface="Lucida Handwriting"/>
              </a:rPr>
              <a:t>su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carga</a:t>
            </a:r>
            <a:r>
              <a:rPr lang="en-US" dirty="0">
                <a:latin typeface="Lucida Handwriting"/>
              </a:rPr>
              <a:t>… y </a:t>
            </a:r>
            <a:r>
              <a:rPr lang="en-US" dirty="0" err="1">
                <a:latin typeface="Lucida Handwriting"/>
              </a:rPr>
              <a:t>algunos</a:t>
            </a:r>
            <a:r>
              <a:rPr lang="en-US" dirty="0">
                <a:latin typeface="Lucida Handwriting"/>
              </a:rPr>
              <a:t> </a:t>
            </a:r>
            <a:r>
              <a:rPr lang="en-US" dirty="0" err="1">
                <a:latin typeface="Lucida Handwriting"/>
              </a:rPr>
              <a:t>piratas</a:t>
            </a:r>
            <a:r>
              <a:rPr lang="en-US" dirty="0">
                <a:latin typeface="Lucida Handwriting"/>
              </a:rPr>
              <a:t> con </a:t>
            </a:r>
            <a:r>
              <a:rPr lang="en-US" dirty="0" err="1">
                <a:latin typeface="Lucida Handwriting"/>
              </a:rPr>
              <a:t>su</a:t>
            </a:r>
            <a:r>
              <a:rPr lang="en-US" dirty="0">
                <a:latin typeface="Lucida Handwriting"/>
              </a:rPr>
              <a:t> particular </a:t>
            </a:r>
            <a:r>
              <a:rPr lang="en-US" dirty="0" err="1">
                <a:latin typeface="Lucida Handwriting"/>
              </a:rPr>
              <a:t>indumentaria</a:t>
            </a:r>
            <a:r>
              <a:rPr lang="en-US" dirty="0">
                <a:latin typeface="Lucida Handwriting"/>
              </a:rPr>
              <a:t> y la </a:t>
            </a:r>
            <a:r>
              <a:rPr lang="en-US" dirty="0" err="1">
                <a:latin typeface="Lucida Handwriting"/>
              </a:rPr>
              <a:t>botella</a:t>
            </a:r>
            <a:r>
              <a:rPr lang="en-US" dirty="0">
                <a:latin typeface="Lucida Handwriting"/>
              </a:rPr>
              <a:t> de </a:t>
            </a:r>
            <a:r>
              <a:rPr lang="en-US" dirty="0" err="1">
                <a:latin typeface="Lucida Handwriting"/>
              </a:rPr>
              <a:t>ron</a:t>
            </a:r>
            <a:r>
              <a:rPr lang="en-US" dirty="0">
                <a:latin typeface="Lucida Handwriting"/>
              </a:rPr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latin typeface="Lucida Handwriting"/>
            </a:endParaRPr>
          </a:p>
        </p:txBody>
      </p:sp>
      <p:cxnSp>
        <p:nvCxnSpPr>
          <p:cNvPr id="49" name="Straight Connector 33">
            <a:extLst>
              <a:ext uri="{FF2B5EF4-FFF2-40B4-BE49-F238E27FC236}">
                <a16:creationId xmlns:a16="http://schemas.microsoft.com/office/drawing/2014/main" id="{FEB8E36E-2282-452A-A9D7-E38288D1C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535055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TC104033925[[fn=Gota]]</Template>
  <TotalTime>0</TotalTime>
  <Words>0</Words>
  <Application>Microsoft Office PowerPoint</Application>
  <PresentationFormat>Panorámica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Gota</vt:lpstr>
      <vt:lpstr>MUSEO MARÍTIMO DE ASTURIAS </vt:lpstr>
      <vt:lpstr>¿Qué se puede ver allí ? </vt:lpstr>
      <vt:lpstr>Tipos de exposiciones </vt:lpstr>
      <vt:lpstr>Pesca tradicional </vt:lpstr>
      <vt:lpstr>Carpintería de ribera</vt:lpstr>
      <vt:lpstr>Biología marina</vt:lpstr>
      <vt:lpstr>Historia de la navegación</vt:lpstr>
      <vt:lpstr>Otras temáticas</vt:lpstr>
      <vt:lpstr>Piratas y corsarios </vt:lpstr>
      <vt:lpstr>Inicio de su actividad</vt:lpstr>
      <vt:lpstr>Otras actividades </vt:lpstr>
      <vt:lpstr>Visita escolar </vt:lpstr>
      <vt:lpstr>Talleres didácticos </vt:lpstr>
      <vt:lpstr> PRECIOS </vt:lpstr>
      <vt:lpstr>HORARIOS</vt:lpstr>
      <vt:lpstr>EXPERIENCIA PERSONAL </vt:lpstr>
      <vt:lpstr>BIBLIOGRAFIA: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834</cp:revision>
  <dcterms:created xsi:type="dcterms:W3CDTF">2020-06-08T17:25:07Z</dcterms:created>
  <dcterms:modified xsi:type="dcterms:W3CDTF">2020-06-15T07:41:58Z</dcterms:modified>
</cp:coreProperties>
</file>