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5" r:id="rId5"/>
    <p:sldId id="258" r:id="rId6"/>
    <p:sldId id="266" r:id="rId7"/>
    <p:sldId id="259" r:id="rId8"/>
    <p:sldId id="260" r:id="rId9"/>
    <p:sldId id="261" r:id="rId10"/>
    <p:sldId id="262" r:id="rId11"/>
    <p:sldId id="263" r:id="rId12"/>
    <p:sldId id="267" r:id="rId13"/>
    <p:sldId id="268" r:id="rId1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3"/>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918"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67206A8F-22B1-42F1-BCB3-76B8D517EAA6}" type="datetimeFigureOut">
              <a:rPr lang="es-ES"/>
              <a:pPr>
                <a:defRPr/>
              </a:pPr>
              <a:t>14/06/2020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025E7FDF-9D3B-471D-8608-BDF44F4736C4}" type="slidenum">
              <a:rPr lang="es-ES"/>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4B77C225-C5C3-4E25-A1BF-C43CA6EC90B2}" type="datetimeFigureOut">
              <a:rPr lang="es-ES"/>
              <a:pPr>
                <a:defRPr/>
              </a:pPr>
              <a:t>14/06/2020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B55DBD22-32EE-4E23-9C30-4ACDBA18E690}"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003CB2BA-9CBC-401D-8030-4BA1E80B91C3}" type="datetimeFigureOut">
              <a:rPr lang="es-ES"/>
              <a:pPr>
                <a:defRPr/>
              </a:pPr>
              <a:t>14/06/2020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EEED2E68-CCCD-4764-A9EF-A821455D7BE3}"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E03E2514-865A-4D5D-AA6E-D1E0793AE6E8}" type="datetimeFigureOut">
              <a:rPr lang="es-ES"/>
              <a:pPr>
                <a:defRPr/>
              </a:pPr>
              <a:t>14/06/2020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8287538B-CF10-46D8-867E-589EEEB531A1}"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7B4D872B-EB39-4F18-9411-24A3B43F9523}" type="datetimeFigureOut">
              <a:rPr lang="es-ES"/>
              <a:pPr>
                <a:defRPr/>
              </a:pPr>
              <a:t>14/06/2020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7DA12D17-E067-4D51-8156-D671D9D9E7D8}"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AE5E3467-7862-473B-9758-D357ACDDD09D}" type="datetimeFigureOut">
              <a:rPr lang="es-ES"/>
              <a:pPr>
                <a:defRPr/>
              </a:pPr>
              <a:t>14/06/2020</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F5A6FF31-67A5-489E-A195-91D0AF57CB63}"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4A807709-4FB1-49D1-8572-F31943C248D8}" type="datetimeFigureOut">
              <a:rPr lang="es-ES"/>
              <a:pPr>
                <a:defRPr/>
              </a:pPr>
              <a:t>14/06/2020</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92327373-C9B4-430E-9935-7E0DB1AF3B2D}"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42E397E7-B0DE-430A-B9ED-2616AAC1C2ED}" type="datetimeFigureOut">
              <a:rPr lang="es-ES"/>
              <a:pPr>
                <a:defRPr/>
              </a:pPr>
              <a:t>14/06/2020</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6FC1B4D4-7D9A-4896-959A-0CEB4BBB0E4F}"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4B494437-5CA8-42A2-A614-1D783A43ED70}" type="datetimeFigureOut">
              <a:rPr lang="es-ES"/>
              <a:pPr>
                <a:defRPr/>
              </a:pPr>
              <a:t>14/06/2020</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DBCF0E8D-691D-48E4-A716-206D985F9161}"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1824985-5DBF-48FE-8657-25DDCC09706F}" type="datetimeFigureOut">
              <a:rPr lang="es-ES"/>
              <a:pPr>
                <a:defRPr/>
              </a:pPr>
              <a:t>14/06/2020</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D4C93CE4-7239-4F43-B612-F8516F638348}"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5E7796EC-87E9-4CA1-B5DA-61F5CB2AF888}" type="datetimeFigureOut">
              <a:rPr lang="es-ES"/>
              <a:pPr>
                <a:defRPr/>
              </a:pPr>
              <a:t>14/06/2020</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84F79D4A-872B-4EA6-A649-3A0766D81F9B}"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7C6E30F-2C24-469E-9E86-3F82E5B3D7A0}" type="datetimeFigureOut">
              <a:rPr lang="es-ES"/>
              <a:pPr>
                <a:defRPr/>
              </a:pPr>
              <a:t>14/06/2020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0D58C91-65C8-4A8C-A2F9-D49A050BDB12}"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57338"/>
            <a:ext cx="7772400" cy="2043112"/>
          </a:xfrm>
        </p:spPr>
        <p:txBody>
          <a:bodyPr rtlCol="0">
            <a:noAutofit/>
          </a:bodyPr>
          <a:lstStyle/>
          <a:p>
            <a:pPr fontAlgn="auto">
              <a:spcAft>
                <a:spcPts val="0"/>
              </a:spcAft>
              <a:defRPr/>
            </a:pPr>
            <a:r>
              <a:rPr lang="es-ES" sz="5400" b="1" dirty="0" smtClean="0">
                <a:solidFill>
                  <a:schemeClr val="accent3">
                    <a:lumMod val="50000"/>
                  </a:schemeClr>
                </a:solidFill>
                <a:effectLst>
                  <a:outerShdw blurRad="38100" dist="38100" dir="2700000" algn="tl">
                    <a:srgbClr val="000000">
                      <a:alpha val="43137"/>
                    </a:srgbClr>
                  </a:outerShdw>
                </a:effectLst>
                <a:latin typeface="Bradley Hand ITC" pitchFamily="66" charset="0"/>
              </a:rPr>
              <a:t>MUSEO DEL JURASICO DE ASTURIAS </a:t>
            </a:r>
            <a:endParaRPr lang="es-ES" sz="5400" b="1" dirty="0">
              <a:solidFill>
                <a:schemeClr val="accent3">
                  <a:lumMod val="50000"/>
                </a:schemeClr>
              </a:solidFill>
              <a:effectLst>
                <a:outerShdw blurRad="38100" dist="38100" dir="2700000" algn="tl">
                  <a:srgbClr val="000000">
                    <a:alpha val="43137"/>
                  </a:srgbClr>
                </a:outerShdw>
              </a:effectLst>
              <a:latin typeface="Bradley Hand ITC" pitchFamily="66" charset="0"/>
            </a:endParaRPr>
          </a:p>
        </p:txBody>
      </p:sp>
      <p:sp>
        <p:nvSpPr>
          <p:cNvPr id="3" name="2 Subtítulo"/>
          <p:cNvSpPr>
            <a:spLocks noGrp="1"/>
          </p:cNvSpPr>
          <p:nvPr>
            <p:ph type="subTitle" idx="1"/>
          </p:nvPr>
        </p:nvSpPr>
        <p:spPr>
          <a:xfrm>
            <a:off x="1371600" y="3886200"/>
            <a:ext cx="6400800" cy="838200"/>
          </a:xfrm>
        </p:spPr>
        <p:txBody>
          <a:bodyPr rtlCol="0">
            <a:normAutofit/>
          </a:bodyPr>
          <a:lstStyle/>
          <a:p>
            <a:pPr fontAlgn="auto">
              <a:spcAft>
                <a:spcPts val="0"/>
              </a:spcAft>
              <a:buFont typeface="Arial" pitchFamily="34" charset="0"/>
              <a:buNone/>
              <a:defRPr/>
            </a:pPr>
            <a:r>
              <a:rPr lang="es-ES" b="1" dirty="0" smtClean="0">
                <a:solidFill>
                  <a:schemeClr val="tx2">
                    <a:lumMod val="40000"/>
                    <a:lumOff val="60000"/>
                  </a:schemeClr>
                </a:solidFill>
                <a:latin typeface="Castellar" pitchFamily="18" charset="0"/>
              </a:rPr>
              <a:t>MANUEL LOPEZ ALVAREZ</a:t>
            </a:r>
            <a:endParaRPr lang="es-ES" b="1" dirty="0">
              <a:solidFill>
                <a:schemeClr val="tx2">
                  <a:lumMod val="40000"/>
                  <a:lumOff val="60000"/>
                </a:schemeClr>
              </a:solidFill>
              <a:latin typeface="Castellar" pitchFamily="18" charset="0"/>
            </a:endParaRPr>
          </a:p>
        </p:txBody>
      </p:sp>
      <p:sp>
        <p:nvSpPr>
          <p:cNvPr id="5" name="4 CuadroTexto"/>
          <p:cNvSpPr txBox="1"/>
          <p:nvPr/>
        </p:nvSpPr>
        <p:spPr>
          <a:xfrm>
            <a:off x="1835150" y="4724400"/>
            <a:ext cx="4968875" cy="585788"/>
          </a:xfrm>
          <a:prstGeom prst="rect">
            <a:avLst/>
          </a:prstGeom>
          <a:noFill/>
        </p:spPr>
        <p:txBody>
          <a:bodyPr>
            <a:spAutoFit/>
          </a:bodyPr>
          <a:lstStyle/>
          <a:p>
            <a:pPr fontAlgn="auto">
              <a:spcBef>
                <a:spcPts val="0"/>
              </a:spcBef>
              <a:spcAft>
                <a:spcPts val="0"/>
              </a:spcAft>
              <a:defRPr/>
            </a:pPr>
            <a:r>
              <a:rPr lang="es-ES" dirty="0">
                <a:latin typeface="+mn-lt"/>
                <a:cs typeface="+mn-cs"/>
              </a:rPr>
              <a:t>                                        </a:t>
            </a:r>
            <a:r>
              <a:rPr lang="es-ES" sz="3200" b="1" dirty="0">
                <a:solidFill>
                  <a:schemeClr val="tx2">
                    <a:lumMod val="40000"/>
                    <a:lumOff val="60000"/>
                  </a:schemeClr>
                </a:solidFill>
                <a:latin typeface="Castellar" pitchFamily="18" charset="0"/>
                <a:cs typeface="+mn-cs"/>
              </a:rPr>
              <a:t>3ºA</a:t>
            </a:r>
            <a:endParaRPr lang="es-ES" sz="3200" b="1" dirty="0">
              <a:solidFill>
                <a:schemeClr val="tx2">
                  <a:lumMod val="40000"/>
                  <a:lumOff val="60000"/>
                </a:schemeClr>
              </a:solidFill>
              <a:latin typeface="Castellar" pitchFamily="18" charset="0"/>
              <a:cs typeface="+mn-cs"/>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Título"/>
          <p:cNvSpPr>
            <a:spLocks noGrp="1"/>
          </p:cNvSpPr>
          <p:nvPr>
            <p:ph type="title"/>
          </p:nvPr>
        </p:nvSpPr>
        <p:spPr/>
        <p:txBody>
          <a:bodyPr/>
          <a:lstStyle/>
          <a:p>
            <a:r>
              <a:rPr lang="es-ES" b="1" smtClean="0">
                <a:latin typeface="Bradley Hand ITC" pitchFamily="66" charset="0"/>
              </a:rPr>
              <a:t>HORARIOS</a:t>
            </a:r>
          </a:p>
        </p:txBody>
      </p:sp>
      <p:sp>
        <p:nvSpPr>
          <p:cNvPr id="3" name="2 Marcador de contenido"/>
          <p:cNvSpPr>
            <a:spLocks noGrp="1"/>
          </p:cNvSpPr>
          <p:nvPr>
            <p:ph idx="1"/>
          </p:nvPr>
        </p:nvSpPr>
        <p:spPr/>
        <p:txBody>
          <a:bodyPr rtlCol="0">
            <a:normAutofit fontScale="47500" lnSpcReduction="20000"/>
          </a:bodyPr>
          <a:lstStyle/>
          <a:p>
            <a:pPr fontAlgn="auto">
              <a:spcAft>
                <a:spcPts val="0"/>
              </a:spcAft>
              <a:buFont typeface="Arial" pitchFamily="34" charset="0"/>
              <a:buChar char="•"/>
              <a:defRPr/>
            </a:pPr>
            <a:r>
              <a:rPr lang="es-ES" sz="4200" b="1" dirty="0">
                <a:latin typeface="Bradley Hand ITC" panose="03070402050302030203" pitchFamily="66" charset="0"/>
              </a:rPr>
              <a:t>FEBRERO, NOVIEMBRE Y DICIEMBRE</a:t>
            </a:r>
          </a:p>
          <a:p>
            <a:pPr marL="0" indent="0" fontAlgn="auto">
              <a:spcAft>
                <a:spcPts val="0"/>
              </a:spcAft>
              <a:buFont typeface="Arial" pitchFamily="34" charset="0"/>
              <a:buNone/>
              <a:defRPr/>
            </a:pPr>
            <a:r>
              <a:rPr lang="es-ES" sz="3800" b="1" dirty="0" smtClean="0">
                <a:latin typeface="Bradley Hand ITC" panose="03070402050302030203" pitchFamily="66" charset="0"/>
              </a:rPr>
              <a:t>  Miércoles</a:t>
            </a:r>
            <a:r>
              <a:rPr lang="es-ES" sz="3800" b="1" dirty="0">
                <a:latin typeface="Bradley Hand ITC" panose="03070402050302030203" pitchFamily="66" charset="0"/>
              </a:rPr>
              <a:t>, jueves, viernes,</a:t>
            </a:r>
            <a:r>
              <a:rPr lang="es-ES" sz="3800" dirty="0">
                <a:latin typeface="Bradley Hand ITC" panose="03070402050302030203" pitchFamily="66" charset="0"/>
              </a:rPr>
              <a:t> de 10:00 a 14:30 horas.</a:t>
            </a:r>
          </a:p>
          <a:p>
            <a:pPr marL="0" indent="0" fontAlgn="auto">
              <a:spcAft>
                <a:spcPts val="0"/>
              </a:spcAft>
              <a:buFont typeface="Arial" pitchFamily="34" charset="0"/>
              <a:buNone/>
              <a:defRPr/>
            </a:pPr>
            <a:r>
              <a:rPr lang="es-ES" sz="3800" b="1" dirty="0" smtClean="0">
                <a:latin typeface="Bradley Hand ITC" panose="03070402050302030203" pitchFamily="66" charset="0"/>
              </a:rPr>
              <a:t>  Sábados</a:t>
            </a:r>
            <a:r>
              <a:rPr lang="es-ES" sz="3800" b="1" dirty="0">
                <a:latin typeface="Bradley Hand ITC" panose="03070402050302030203" pitchFamily="66" charset="0"/>
              </a:rPr>
              <a:t>, domingos, festivos de apertura y del 5 al 8 de diciembre,</a:t>
            </a:r>
            <a:r>
              <a:rPr lang="es-ES" sz="3800" dirty="0">
                <a:latin typeface="Bradley Hand ITC" panose="03070402050302030203" pitchFamily="66" charset="0"/>
              </a:rPr>
              <a:t> de 10:30 a 18:00 </a:t>
            </a:r>
            <a:r>
              <a:rPr lang="es-ES" sz="3800" dirty="0" smtClean="0">
                <a:latin typeface="Bradley Hand ITC" panose="03070402050302030203" pitchFamily="66" charset="0"/>
              </a:rPr>
              <a:t>      horas</a:t>
            </a:r>
            <a:r>
              <a:rPr lang="es-ES" sz="3800" dirty="0">
                <a:latin typeface="Bradley Hand ITC" panose="03070402050302030203" pitchFamily="66" charset="0"/>
              </a:rPr>
              <a:t>.</a:t>
            </a:r>
          </a:p>
          <a:p>
            <a:pPr marL="0" indent="0" fontAlgn="auto">
              <a:spcAft>
                <a:spcPts val="0"/>
              </a:spcAft>
              <a:buFont typeface="Arial" pitchFamily="34" charset="0"/>
              <a:buNone/>
              <a:defRPr/>
            </a:pPr>
            <a:r>
              <a:rPr lang="es-ES" sz="3800" b="1" dirty="0" smtClean="0">
                <a:latin typeface="Bradley Hand ITC" panose="03070402050302030203" pitchFamily="66" charset="0"/>
              </a:rPr>
              <a:t>  Lunes </a:t>
            </a:r>
            <a:r>
              <a:rPr lang="es-ES" sz="3800" b="1" dirty="0">
                <a:latin typeface="Bradley Hand ITC" panose="03070402050302030203" pitchFamily="66" charset="0"/>
              </a:rPr>
              <a:t>y martes cerrado, excepto 7 y 8 de diciembre.</a:t>
            </a:r>
            <a:endParaRPr lang="es-ES" sz="3800" dirty="0">
              <a:latin typeface="Bradley Hand ITC" panose="03070402050302030203" pitchFamily="66" charset="0"/>
            </a:endParaRPr>
          </a:p>
          <a:p>
            <a:pPr marL="0" indent="0" fontAlgn="auto">
              <a:spcAft>
                <a:spcPts val="0"/>
              </a:spcAft>
              <a:buFont typeface="Arial" pitchFamily="34" charset="0"/>
              <a:buNone/>
              <a:defRPr/>
            </a:pPr>
            <a:r>
              <a:rPr lang="es-ES" sz="3800" dirty="0">
                <a:latin typeface="Bradley Hand ITC" panose="03070402050302030203" pitchFamily="66" charset="0"/>
              </a:rPr>
              <a:t>Cerrado: 24, 25 y 31 de diciembre y del 1 al 31 de enero.</a:t>
            </a:r>
          </a:p>
          <a:p>
            <a:pPr marL="0" indent="0" fontAlgn="auto">
              <a:spcAft>
                <a:spcPts val="0"/>
              </a:spcAft>
              <a:buFont typeface="Arial" pitchFamily="34" charset="0"/>
              <a:buNone/>
              <a:defRPr/>
            </a:pPr>
            <a:r>
              <a:rPr lang="es-ES" dirty="0"/>
              <a:t> </a:t>
            </a:r>
          </a:p>
          <a:p>
            <a:pPr marL="0" indent="0" fontAlgn="auto">
              <a:spcAft>
                <a:spcPts val="0"/>
              </a:spcAft>
              <a:buFont typeface="Arial" pitchFamily="34" charset="0"/>
              <a:buNone/>
              <a:defRPr/>
            </a:pPr>
            <a:r>
              <a:rPr lang="es-ES" b="1" dirty="0"/>
              <a:t> </a:t>
            </a:r>
          </a:p>
          <a:p>
            <a:pPr fontAlgn="auto">
              <a:spcAft>
                <a:spcPts val="0"/>
              </a:spcAft>
              <a:buFont typeface="Arial" pitchFamily="34" charset="0"/>
              <a:buChar char="•"/>
              <a:defRPr/>
            </a:pPr>
            <a:r>
              <a:rPr lang="es-ES" sz="4200" b="1" dirty="0">
                <a:latin typeface="Bradley Hand ITC" panose="03070402050302030203" pitchFamily="66" charset="0"/>
              </a:rPr>
              <a:t>MARZO, ABRIL, MAYO, JUNIO, SEPTIEMBRE Y OCTUBRE</a:t>
            </a:r>
          </a:p>
          <a:p>
            <a:pPr marL="0" indent="0" fontAlgn="auto">
              <a:spcAft>
                <a:spcPts val="0"/>
              </a:spcAft>
              <a:buFont typeface="Arial" pitchFamily="34" charset="0"/>
              <a:buNone/>
              <a:defRPr/>
            </a:pPr>
            <a:r>
              <a:rPr lang="es-ES" b="1" dirty="0">
                <a:latin typeface="Bradley Hand ITC" panose="03070402050302030203" pitchFamily="66" charset="0"/>
              </a:rPr>
              <a:t>Miércoles, jueves, viernes,</a:t>
            </a:r>
            <a:r>
              <a:rPr lang="es-ES" dirty="0">
                <a:latin typeface="Bradley Hand ITC" panose="03070402050302030203" pitchFamily="66" charset="0"/>
              </a:rPr>
              <a:t> de 10:00 a 17:00 horas.</a:t>
            </a:r>
          </a:p>
          <a:p>
            <a:pPr marL="0" indent="0" fontAlgn="auto">
              <a:spcAft>
                <a:spcPts val="0"/>
              </a:spcAft>
              <a:buFont typeface="Arial" pitchFamily="34" charset="0"/>
              <a:buNone/>
              <a:defRPr/>
            </a:pPr>
            <a:r>
              <a:rPr lang="es-ES" b="1" dirty="0">
                <a:latin typeface="Bradley Hand ITC" panose="03070402050302030203" pitchFamily="66" charset="0"/>
              </a:rPr>
              <a:t>Sábados, domingos, festivos de apertura y del 9 al 12 de abril,</a:t>
            </a:r>
            <a:r>
              <a:rPr lang="es-ES" dirty="0">
                <a:latin typeface="Bradley Hand ITC" panose="03070402050302030203" pitchFamily="66" charset="0"/>
              </a:rPr>
              <a:t> de 10:30 a 18:30 horas.</a:t>
            </a:r>
          </a:p>
          <a:p>
            <a:pPr marL="0" indent="0" fontAlgn="auto">
              <a:spcAft>
                <a:spcPts val="0"/>
              </a:spcAft>
              <a:buFont typeface="Arial" pitchFamily="34" charset="0"/>
              <a:buNone/>
              <a:defRPr/>
            </a:pPr>
            <a:r>
              <a:rPr lang="es-ES" b="1" dirty="0">
                <a:latin typeface="Bradley Hand ITC" panose="03070402050302030203" pitchFamily="66" charset="0"/>
              </a:rPr>
              <a:t>Lunes y martes y del 13 de marzo al 21 de mayo, cerrado</a:t>
            </a:r>
            <a:endParaRPr lang="es-ES" dirty="0">
              <a:latin typeface="Bradley Hand ITC" panose="03070402050302030203" pitchFamily="66" charset="0"/>
            </a:endParaRPr>
          </a:p>
          <a:p>
            <a:pPr marL="0" indent="0" fontAlgn="auto">
              <a:spcAft>
                <a:spcPts val="0"/>
              </a:spcAft>
              <a:buFont typeface="Arial" pitchFamily="34" charset="0"/>
              <a:buNone/>
              <a:defRPr/>
            </a:pPr>
            <a:r>
              <a:rPr lang="es-ES" dirty="0">
                <a:latin typeface="Bradley Hand ITC" panose="03070402050302030203" pitchFamily="66" charset="0"/>
              </a:rPr>
              <a:t> </a:t>
            </a:r>
          </a:p>
          <a:p>
            <a:pPr marL="0" indent="0" fontAlgn="auto">
              <a:spcAft>
                <a:spcPts val="0"/>
              </a:spcAft>
              <a:buFont typeface="Arial" pitchFamily="34" charset="0"/>
              <a:buNone/>
              <a:defRPr/>
            </a:pPr>
            <a:r>
              <a:rPr lang="es-ES" b="1" dirty="0">
                <a:latin typeface="Bradley Hand ITC" panose="03070402050302030203" pitchFamily="66" charset="0"/>
              </a:rPr>
              <a:t> </a:t>
            </a:r>
            <a:endParaRPr lang="es-ES" dirty="0">
              <a:latin typeface="Bradley Hand ITC" panose="03070402050302030203" pitchFamily="66" charset="0"/>
            </a:endParaRPr>
          </a:p>
          <a:p>
            <a:pPr marL="0" indent="0" fontAlgn="auto">
              <a:spcAft>
                <a:spcPts val="0"/>
              </a:spcAft>
              <a:buFont typeface="Arial" pitchFamily="34" charset="0"/>
              <a:buNone/>
              <a:defRPr/>
            </a:pPr>
            <a:r>
              <a:rPr lang="es-ES" b="1" dirty="0">
                <a:latin typeface="Bradley Hand ITC" panose="03070402050302030203" pitchFamily="66" charset="0"/>
              </a:rPr>
              <a:t> </a:t>
            </a:r>
          </a:p>
          <a:p>
            <a:pPr fontAlgn="auto">
              <a:spcAft>
                <a:spcPts val="0"/>
              </a:spcAft>
              <a:buFont typeface="Arial" pitchFamily="34" charset="0"/>
              <a:buChar char="•"/>
              <a:defRPr/>
            </a:pPr>
            <a:r>
              <a:rPr lang="es-ES" sz="4200" b="1" dirty="0">
                <a:latin typeface="Bradley Hand ITC" panose="03070402050302030203" pitchFamily="66" charset="0"/>
              </a:rPr>
              <a:t>JULIO Y AGOSTO</a:t>
            </a:r>
            <a:endParaRPr lang="es-ES" sz="4200" dirty="0">
              <a:latin typeface="Bradley Hand ITC" panose="03070402050302030203" pitchFamily="66" charset="0"/>
            </a:endParaRPr>
          </a:p>
          <a:p>
            <a:pPr marL="0" indent="0" fontAlgn="auto">
              <a:spcAft>
                <a:spcPts val="0"/>
              </a:spcAft>
              <a:buFont typeface="Arial" pitchFamily="34" charset="0"/>
              <a:buNone/>
              <a:defRPr/>
            </a:pPr>
            <a:r>
              <a:rPr lang="es-ES" b="1" dirty="0" smtClean="0">
                <a:latin typeface="Bradley Hand ITC" panose="03070402050302030203" pitchFamily="66" charset="0"/>
              </a:rPr>
              <a:t>  Todos </a:t>
            </a:r>
            <a:r>
              <a:rPr lang="es-ES" b="1" dirty="0">
                <a:latin typeface="Bradley Hand ITC" panose="03070402050302030203" pitchFamily="66" charset="0"/>
              </a:rPr>
              <a:t>los días, </a:t>
            </a:r>
            <a:r>
              <a:rPr lang="es-ES" dirty="0">
                <a:latin typeface="Bradley Hand ITC" panose="03070402050302030203" pitchFamily="66" charset="0"/>
              </a:rPr>
              <a:t>de 10:30 a 19:30 horas</a:t>
            </a:r>
            <a:r>
              <a:rPr lang="es-ES" b="1" dirty="0">
                <a:latin typeface="Bradley Hand ITC" panose="03070402050302030203" pitchFamily="66" charset="0"/>
              </a:rPr>
              <a:t>.</a:t>
            </a:r>
            <a:endParaRPr lang="es-ES" dirty="0">
              <a:latin typeface="Bradley Hand ITC" panose="03070402050302030203" pitchFamily="66" charset="0"/>
            </a:endParaRPr>
          </a:p>
          <a:p>
            <a:pPr fontAlgn="auto">
              <a:spcAft>
                <a:spcPts val="0"/>
              </a:spcAft>
              <a:buFont typeface="Arial" pitchFamily="34" charset="0"/>
              <a:buChar char="•"/>
              <a:defRPr/>
            </a:pPr>
            <a:endParaRPr lang="es-E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Título"/>
          <p:cNvSpPr>
            <a:spLocks noGrp="1"/>
          </p:cNvSpPr>
          <p:nvPr>
            <p:ph type="title"/>
          </p:nvPr>
        </p:nvSpPr>
        <p:spPr/>
        <p:txBody>
          <a:bodyPr/>
          <a:lstStyle/>
          <a:p>
            <a:r>
              <a:rPr lang="es-ES" b="1" smtClean="0">
                <a:latin typeface="Bradley Hand ITC" pitchFamily="66" charset="0"/>
              </a:rPr>
              <a:t>TARIFAS</a:t>
            </a:r>
          </a:p>
        </p:txBody>
      </p:sp>
      <p:sp>
        <p:nvSpPr>
          <p:cNvPr id="3" name="2 Marcador de contenido"/>
          <p:cNvSpPr>
            <a:spLocks noGrp="1"/>
          </p:cNvSpPr>
          <p:nvPr>
            <p:ph idx="1"/>
          </p:nvPr>
        </p:nvSpPr>
        <p:spPr/>
        <p:txBody>
          <a:bodyPr rtlCol="0">
            <a:normAutofit fontScale="85000" lnSpcReduction="20000"/>
          </a:bodyPr>
          <a:lstStyle/>
          <a:p>
            <a:pPr fontAlgn="auto">
              <a:spcAft>
                <a:spcPts val="0"/>
              </a:spcAft>
              <a:buFont typeface="Arial" pitchFamily="34" charset="0"/>
              <a:buChar char="•"/>
              <a:defRPr/>
            </a:pPr>
            <a:r>
              <a:rPr lang="es-ES" b="1" dirty="0">
                <a:latin typeface="Bradley Hand ITC" panose="03070402050302030203" pitchFamily="66" charset="0"/>
              </a:rPr>
              <a:t>General</a:t>
            </a:r>
            <a:r>
              <a:rPr lang="es-ES" dirty="0">
                <a:latin typeface="Bradley Hand ITC" panose="03070402050302030203" pitchFamily="66" charset="0"/>
              </a:rPr>
              <a:t>: 7,21 €</a:t>
            </a:r>
          </a:p>
          <a:p>
            <a:pPr fontAlgn="auto">
              <a:spcAft>
                <a:spcPts val="0"/>
              </a:spcAft>
              <a:buFont typeface="Arial" pitchFamily="34" charset="0"/>
              <a:buChar char="•"/>
              <a:defRPr/>
            </a:pPr>
            <a:r>
              <a:rPr lang="es-ES" b="1" dirty="0">
                <a:latin typeface="Bradley Hand ITC" panose="03070402050302030203" pitchFamily="66" charset="0"/>
              </a:rPr>
              <a:t>Reducida</a:t>
            </a:r>
            <a:r>
              <a:rPr lang="es-ES" dirty="0">
                <a:latin typeface="Bradley Hand ITC" panose="03070402050302030203" pitchFamily="66" charset="0"/>
              </a:rPr>
              <a:t>: 4,75 €</a:t>
            </a:r>
          </a:p>
          <a:p>
            <a:pPr marL="0" indent="0" fontAlgn="auto">
              <a:spcAft>
                <a:spcPts val="0"/>
              </a:spcAft>
              <a:buFont typeface="Arial" pitchFamily="34" charset="0"/>
              <a:buNone/>
              <a:defRPr/>
            </a:pPr>
            <a:r>
              <a:rPr lang="es-ES" dirty="0" smtClean="0">
                <a:latin typeface="Bradley Hand ITC" panose="03070402050302030203" pitchFamily="66" charset="0"/>
              </a:rPr>
              <a:t>  Grupos </a:t>
            </a:r>
            <a:r>
              <a:rPr lang="es-ES" dirty="0">
                <a:latin typeface="Bradley Hand ITC" panose="03070402050302030203" pitchFamily="66" charset="0"/>
              </a:rPr>
              <a:t>a partir de 20 personas</a:t>
            </a:r>
          </a:p>
          <a:p>
            <a:pPr marL="0" indent="0" fontAlgn="auto">
              <a:spcAft>
                <a:spcPts val="0"/>
              </a:spcAft>
              <a:buFont typeface="Arial" pitchFamily="34" charset="0"/>
              <a:buNone/>
              <a:defRPr/>
            </a:pPr>
            <a:r>
              <a:rPr lang="es-ES" dirty="0" smtClean="0">
                <a:latin typeface="Bradley Hand ITC" panose="03070402050302030203" pitchFamily="66" charset="0"/>
              </a:rPr>
              <a:t>  De </a:t>
            </a:r>
            <a:r>
              <a:rPr lang="es-ES" dirty="0">
                <a:latin typeface="Bradley Hand ITC" panose="03070402050302030203" pitchFamily="66" charset="0"/>
              </a:rPr>
              <a:t>4 a 11 años</a:t>
            </a:r>
          </a:p>
          <a:p>
            <a:pPr marL="0" indent="0" fontAlgn="auto">
              <a:spcAft>
                <a:spcPts val="0"/>
              </a:spcAft>
              <a:buFont typeface="Arial" pitchFamily="34" charset="0"/>
              <a:buNone/>
              <a:defRPr/>
            </a:pPr>
            <a:r>
              <a:rPr lang="es-ES" dirty="0" smtClean="0">
                <a:latin typeface="Bradley Hand ITC" panose="03070402050302030203" pitchFamily="66" charset="0"/>
              </a:rPr>
              <a:t>  Familia </a:t>
            </a:r>
            <a:r>
              <a:rPr lang="es-ES" dirty="0">
                <a:latin typeface="Bradley Hand ITC" panose="03070402050302030203" pitchFamily="66" charset="0"/>
              </a:rPr>
              <a:t>numerosa</a:t>
            </a:r>
          </a:p>
          <a:p>
            <a:pPr marL="0" indent="0" fontAlgn="auto">
              <a:spcAft>
                <a:spcPts val="0"/>
              </a:spcAft>
              <a:buFont typeface="Arial" pitchFamily="34" charset="0"/>
              <a:buNone/>
              <a:defRPr/>
            </a:pPr>
            <a:r>
              <a:rPr lang="es-ES" dirty="0" smtClean="0">
                <a:latin typeface="Bradley Hand ITC" panose="03070402050302030203" pitchFamily="66" charset="0"/>
              </a:rPr>
              <a:t>  Personas </a:t>
            </a:r>
            <a:r>
              <a:rPr lang="es-ES" dirty="0">
                <a:latin typeface="Bradley Hand ITC" panose="03070402050302030203" pitchFamily="66" charset="0"/>
              </a:rPr>
              <a:t>con discapacidad acreditada.</a:t>
            </a:r>
          </a:p>
          <a:p>
            <a:pPr marL="0" indent="0" fontAlgn="auto">
              <a:spcAft>
                <a:spcPts val="0"/>
              </a:spcAft>
              <a:buFont typeface="Arial" pitchFamily="34" charset="0"/>
              <a:buNone/>
              <a:defRPr/>
            </a:pPr>
            <a:r>
              <a:rPr lang="es-ES" dirty="0" smtClean="0">
                <a:latin typeface="Bradley Hand ITC" panose="03070402050302030203" pitchFamily="66" charset="0"/>
              </a:rPr>
              <a:t>  Mayores </a:t>
            </a:r>
            <a:r>
              <a:rPr lang="es-ES" dirty="0">
                <a:latin typeface="Bradley Hand ITC" panose="03070402050302030203" pitchFamily="66" charset="0"/>
              </a:rPr>
              <a:t>de 65 años</a:t>
            </a:r>
          </a:p>
          <a:p>
            <a:pPr fontAlgn="auto">
              <a:spcAft>
                <a:spcPts val="0"/>
              </a:spcAft>
              <a:buFont typeface="Arial" pitchFamily="34" charset="0"/>
              <a:buChar char="•"/>
              <a:defRPr/>
            </a:pPr>
            <a:r>
              <a:rPr lang="es-ES" b="1" dirty="0" smtClean="0">
                <a:latin typeface="Bradley Hand ITC" panose="03070402050302030203" pitchFamily="66" charset="0"/>
              </a:rPr>
              <a:t>Todos </a:t>
            </a:r>
            <a:r>
              <a:rPr lang="es-ES" b="1" dirty="0">
                <a:latin typeface="Bradley Hand ITC" panose="03070402050302030203" pitchFamily="66" charset="0"/>
              </a:rPr>
              <a:t>los miércoles entrada </a:t>
            </a:r>
            <a:r>
              <a:rPr lang="es-ES" b="1" dirty="0" smtClean="0">
                <a:latin typeface="Bradley Hand ITC" panose="03070402050302030203" pitchFamily="66" charset="0"/>
              </a:rPr>
              <a:t>gratuita</a:t>
            </a:r>
            <a:endParaRPr lang="es-ES" dirty="0">
              <a:latin typeface="Bradley Hand ITC" panose="03070402050302030203" pitchFamily="66" charset="0"/>
            </a:endParaRPr>
          </a:p>
          <a:p>
            <a:pPr fontAlgn="auto">
              <a:spcAft>
                <a:spcPts val="0"/>
              </a:spcAft>
              <a:buFont typeface="Arial" pitchFamily="34" charset="0"/>
              <a:buChar char="•"/>
              <a:defRPr/>
            </a:pPr>
            <a:r>
              <a:rPr lang="es-ES" b="1" dirty="0">
                <a:latin typeface="Bradley Hand ITC" panose="03070402050302030203" pitchFamily="66" charset="0"/>
              </a:rPr>
              <a:t>Entrada gratuita de 0 a 3 años.</a:t>
            </a:r>
            <a:endParaRPr lang="es-ES" dirty="0">
              <a:latin typeface="Bradley Hand ITC" panose="03070402050302030203" pitchFamily="66" charset="0"/>
            </a:endParaRPr>
          </a:p>
          <a:p>
            <a:pPr fontAlgn="auto">
              <a:spcAft>
                <a:spcPts val="0"/>
              </a:spcAft>
              <a:buFont typeface="Arial" pitchFamily="34" charset="0"/>
              <a:buChar char="•"/>
              <a:defRPr/>
            </a:pPr>
            <a:r>
              <a:rPr lang="es-ES" b="1" dirty="0">
                <a:latin typeface="Bradley Hand ITC" panose="03070402050302030203" pitchFamily="66" charset="0"/>
              </a:rPr>
              <a:t>Entrada gratuita para </a:t>
            </a:r>
            <a:r>
              <a:rPr lang="es-ES" b="1" dirty="0" smtClean="0">
                <a:latin typeface="Bradley Hand ITC" panose="03070402050302030203" pitchFamily="66" charset="0"/>
              </a:rPr>
              <a:t>profesores.</a:t>
            </a:r>
            <a:endParaRPr lang="es-ES" dirty="0">
              <a:latin typeface="Bradley Hand ITC" panose="03070402050302030203" pitchFamily="66" charset="0"/>
            </a:endParaRPr>
          </a:p>
          <a:p>
            <a:pPr marL="0" indent="0" fontAlgn="auto">
              <a:spcAft>
                <a:spcPts val="0"/>
              </a:spcAft>
              <a:buFont typeface="Arial" pitchFamily="34" charset="0"/>
              <a:buNone/>
              <a:defRPr/>
            </a:pPr>
            <a:endParaRPr lang="es-ES" dirty="0">
              <a:latin typeface="Bradley Hand ITC" panose="03070402050302030203" pitchFamily="66" charset="0"/>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p:cNvPicPr>
            <a:picLocks noGrp="1" noChangeAspect="1" noChangeArrowheads="1"/>
          </p:cNvPicPr>
          <p:nvPr>
            <p:ph idx="1"/>
          </p:nvPr>
        </p:nvPicPr>
        <p:blipFill>
          <a:blip r:embed="rId2"/>
          <a:srcRect/>
          <a:stretch>
            <a:fillRect/>
          </a:stretch>
        </p:blipFill>
        <p:spPr>
          <a:xfrm>
            <a:off x="611188" y="476250"/>
            <a:ext cx="8137525" cy="5649913"/>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Grp="1" noChangeAspect="1" noChangeArrowheads="1"/>
          </p:cNvPicPr>
          <p:nvPr>
            <p:ph idx="1"/>
          </p:nvPr>
        </p:nvPicPr>
        <p:blipFill>
          <a:blip r:embed="rId2"/>
          <a:srcRect/>
          <a:stretch>
            <a:fillRect/>
          </a:stretch>
        </p:blipFill>
        <p:spPr>
          <a:xfrm>
            <a:off x="2051050" y="404813"/>
            <a:ext cx="5257800" cy="6119812"/>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Título"/>
          <p:cNvSpPr>
            <a:spLocks noGrp="1"/>
          </p:cNvSpPr>
          <p:nvPr>
            <p:ph type="title"/>
          </p:nvPr>
        </p:nvSpPr>
        <p:spPr/>
        <p:txBody>
          <a:bodyPr/>
          <a:lstStyle/>
          <a:p>
            <a:r>
              <a:rPr lang="es-ES" b="1" smtClean="0">
                <a:latin typeface="Bradley Hand ITC" pitchFamily="66" charset="0"/>
              </a:rPr>
              <a:t>BIENVENIDOS AL MUJA</a:t>
            </a:r>
          </a:p>
        </p:txBody>
      </p:sp>
      <p:pic>
        <p:nvPicPr>
          <p:cNvPr id="14338" name="3 Marcador de contenido"/>
          <p:cNvPicPr>
            <a:picLocks noGrp="1" noChangeAspect="1"/>
          </p:cNvPicPr>
          <p:nvPr>
            <p:ph idx="1"/>
          </p:nvPr>
        </p:nvPicPr>
        <p:blipFill>
          <a:blip r:embed="rId2"/>
          <a:srcRect/>
          <a:stretch>
            <a:fillRect/>
          </a:stretch>
        </p:blipFill>
        <p:spPr>
          <a:xfrm>
            <a:off x="611188" y="1196975"/>
            <a:ext cx="7921625" cy="4929188"/>
          </a:xfrm>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Título"/>
          <p:cNvSpPr>
            <a:spLocks noGrp="1"/>
          </p:cNvSpPr>
          <p:nvPr>
            <p:ph type="title"/>
          </p:nvPr>
        </p:nvSpPr>
        <p:spPr/>
        <p:txBody>
          <a:bodyPr/>
          <a:lstStyle/>
          <a:p>
            <a:r>
              <a:rPr lang="es-ES" b="1" smtClean="0">
                <a:latin typeface="Bradley Hand ITC" pitchFamily="66" charset="0"/>
              </a:rPr>
              <a:t>EJEMPLARES DEL MUJA</a:t>
            </a:r>
          </a:p>
        </p:txBody>
      </p:sp>
      <p:sp>
        <p:nvSpPr>
          <p:cNvPr id="3" name="2 Marcador de contenido"/>
          <p:cNvSpPr>
            <a:spLocks noGrp="1"/>
          </p:cNvSpPr>
          <p:nvPr>
            <p:ph idx="1"/>
          </p:nvPr>
        </p:nvSpPr>
        <p:spPr/>
        <p:txBody>
          <a:bodyPr rtlCol="0">
            <a:normAutofit fontScale="70000" lnSpcReduction="20000"/>
          </a:bodyPr>
          <a:lstStyle/>
          <a:p>
            <a:pPr marL="0" indent="0" fontAlgn="auto">
              <a:spcAft>
                <a:spcPts val="0"/>
              </a:spcAft>
              <a:buFont typeface="Arial" pitchFamily="34" charset="0"/>
              <a:buNone/>
              <a:defRPr/>
            </a:pPr>
            <a:r>
              <a:rPr lang="es-ES" dirty="0" smtClean="0">
                <a:latin typeface="Bradley Hand ITC" panose="03070402050302030203" pitchFamily="66" charset="0"/>
              </a:rPr>
              <a:t>El MUJA se inauguró en el año 2004 y contaba con 300 ejemplares geológicos.</a:t>
            </a:r>
          </a:p>
          <a:p>
            <a:pPr marL="0" indent="0" fontAlgn="auto">
              <a:spcAft>
                <a:spcPts val="0"/>
              </a:spcAft>
              <a:buFont typeface="Arial" pitchFamily="34" charset="0"/>
              <a:buNone/>
              <a:defRPr/>
            </a:pPr>
            <a:r>
              <a:rPr lang="es-ES" dirty="0" smtClean="0">
                <a:latin typeface="Bradley Hand ITC" panose="03070402050302030203" pitchFamily="66" charset="0"/>
              </a:rPr>
              <a:t>En la actualidad supera los 4400 ejemplares, entre los que destacan:</a:t>
            </a:r>
          </a:p>
          <a:p>
            <a:pPr fontAlgn="auto">
              <a:spcAft>
                <a:spcPts val="0"/>
              </a:spcAft>
              <a:buFont typeface="Arial" pitchFamily="34" charset="0"/>
              <a:buChar char="•"/>
              <a:defRPr/>
            </a:pPr>
            <a:r>
              <a:rPr lang="es-ES" dirty="0">
                <a:latin typeface="Bradley Hand ITC" panose="03070402050302030203" pitchFamily="66" charset="0"/>
              </a:rPr>
              <a:t>Las mayores huellas de dinosaurios terópodos y estegosaurios conocidas hasta el momento, con una longitud de 82 cm y 58cm respectivamente.</a:t>
            </a:r>
          </a:p>
          <a:p>
            <a:pPr fontAlgn="auto">
              <a:spcAft>
                <a:spcPts val="0"/>
              </a:spcAft>
              <a:buFont typeface="Arial" pitchFamily="34" charset="0"/>
              <a:buChar char="•"/>
              <a:defRPr/>
            </a:pPr>
            <a:r>
              <a:rPr lang="es-ES" dirty="0">
                <a:latin typeface="Bradley Hand ITC" panose="03070402050302030203" pitchFamily="66" charset="0"/>
              </a:rPr>
              <a:t>Los esqueletos más completos de la Península Ibérica de un </a:t>
            </a:r>
            <a:r>
              <a:rPr lang="es-ES" dirty="0" err="1">
                <a:latin typeface="Bradley Hand ITC" panose="03070402050302030203" pitchFamily="66" charset="0"/>
              </a:rPr>
              <a:t>ictiosaurio</a:t>
            </a:r>
            <a:r>
              <a:rPr lang="es-ES" dirty="0">
                <a:latin typeface="Bradley Hand ITC" panose="03070402050302030203" pitchFamily="66" charset="0"/>
              </a:rPr>
              <a:t> y un </a:t>
            </a:r>
            <a:r>
              <a:rPr lang="es-ES" dirty="0" err="1">
                <a:latin typeface="Bradley Hand ITC" panose="03070402050302030203" pitchFamily="66" charset="0"/>
              </a:rPr>
              <a:t>plesiosaurio</a:t>
            </a:r>
            <a:r>
              <a:rPr lang="es-ES" dirty="0">
                <a:latin typeface="Bradley Hand ITC" panose="03070402050302030203" pitchFamily="66" charset="0"/>
              </a:rPr>
              <a:t>, ambos reptiles marinos.</a:t>
            </a:r>
          </a:p>
          <a:p>
            <a:pPr fontAlgn="auto">
              <a:spcAft>
                <a:spcPts val="0"/>
              </a:spcAft>
              <a:buFont typeface="Arial" pitchFamily="34" charset="0"/>
              <a:buChar char="•"/>
              <a:defRPr/>
            </a:pPr>
            <a:r>
              <a:rPr lang="es-ES" dirty="0">
                <a:latin typeface="Bradley Hand ITC" panose="03070402050302030203" pitchFamily="66" charset="0"/>
              </a:rPr>
              <a:t>Parte del esqueleto de un dinosaurio </a:t>
            </a:r>
            <a:r>
              <a:rPr lang="es-ES" dirty="0" err="1">
                <a:latin typeface="Bradley Hand ITC" panose="03070402050302030203" pitchFamily="66" charset="0"/>
              </a:rPr>
              <a:t>ornitópodo</a:t>
            </a:r>
            <a:r>
              <a:rPr lang="es-ES" dirty="0">
                <a:latin typeface="Bradley Hand ITC" panose="03070402050302030203" pitchFamily="66" charset="0"/>
              </a:rPr>
              <a:t>.</a:t>
            </a:r>
          </a:p>
          <a:p>
            <a:pPr fontAlgn="auto">
              <a:spcAft>
                <a:spcPts val="0"/>
              </a:spcAft>
              <a:buFont typeface="Arial" pitchFamily="34" charset="0"/>
              <a:buChar char="•"/>
              <a:defRPr/>
            </a:pPr>
            <a:r>
              <a:rPr lang="es-ES" dirty="0">
                <a:latin typeface="Bradley Hand ITC" panose="03070402050302030203" pitchFamily="66" charset="0"/>
              </a:rPr>
              <a:t>Numerosos restos óseos de tortugas, cocodrilos y peces.</a:t>
            </a:r>
          </a:p>
          <a:p>
            <a:pPr fontAlgn="auto">
              <a:spcAft>
                <a:spcPts val="0"/>
              </a:spcAft>
              <a:buFont typeface="Arial" pitchFamily="34" charset="0"/>
              <a:buChar char="•"/>
              <a:defRPr/>
            </a:pPr>
            <a:r>
              <a:rPr lang="es-ES" dirty="0">
                <a:latin typeface="Bradley Hand ITC" panose="03070402050302030203" pitchFamily="66" charset="0"/>
              </a:rPr>
              <a:t>Un elevado número de muestras de la flora representativa de aquella época.</a:t>
            </a:r>
          </a:p>
          <a:p>
            <a:pPr fontAlgn="auto">
              <a:spcAft>
                <a:spcPts val="0"/>
              </a:spcAft>
              <a:buFont typeface="Arial" pitchFamily="34" charset="0"/>
              <a:buChar char="•"/>
              <a:defRPr/>
            </a:pPr>
            <a:r>
              <a:rPr lang="es-ES" dirty="0">
                <a:latin typeface="Bradley Hand ITC" panose="03070402050302030203" pitchFamily="66" charset="0"/>
              </a:rPr>
              <a:t>Gran cantidad de fósiles de invertebrados, así como múltiples huellas de actividad de estos últimos.</a:t>
            </a:r>
          </a:p>
          <a:p>
            <a:pPr fontAlgn="auto">
              <a:spcAft>
                <a:spcPts val="0"/>
              </a:spcAft>
              <a:buFont typeface="Arial" pitchFamily="34" charset="0"/>
              <a:buChar char="•"/>
              <a:defRPr/>
            </a:pPr>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Título"/>
          <p:cNvSpPr>
            <a:spLocks noGrp="1"/>
          </p:cNvSpPr>
          <p:nvPr>
            <p:ph type="title"/>
          </p:nvPr>
        </p:nvSpPr>
        <p:spPr>
          <a:xfrm>
            <a:off x="457200" y="0"/>
            <a:ext cx="8229600" cy="1557338"/>
          </a:xfrm>
        </p:spPr>
        <p:txBody>
          <a:bodyPr/>
          <a:lstStyle/>
          <a:p>
            <a:r>
              <a:rPr lang="es-ES" sz="3600" smtClean="0">
                <a:latin typeface="Bradley Hand ITC" pitchFamily="66" charset="0"/>
              </a:rPr>
              <a:t>ESTE ES UNO DE LOS EJEMPLARES DE HUELLA DE DINOSAURIO QUE PODEMOS VER </a:t>
            </a:r>
          </a:p>
        </p:txBody>
      </p:sp>
      <p:pic>
        <p:nvPicPr>
          <p:cNvPr id="16386" name="Picture 2"/>
          <p:cNvPicPr>
            <a:picLocks noGrp="1" noChangeAspect="1" noChangeArrowheads="1"/>
          </p:cNvPicPr>
          <p:nvPr>
            <p:ph idx="1"/>
          </p:nvPr>
        </p:nvPicPr>
        <p:blipFill>
          <a:blip r:embed="rId2"/>
          <a:srcRect/>
          <a:stretch>
            <a:fillRect/>
          </a:stretch>
        </p:blipFill>
        <p:spPr>
          <a:xfrm>
            <a:off x="2620963" y="1600200"/>
            <a:ext cx="3902075" cy="4525963"/>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5888"/>
            <a:ext cx="8229600" cy="720725"/>
          </a:xfrm>
        </p:spPr>
        <p:txBody>
          <a:bodyPr rtlCol="0">
            <a:normAutofit fontScale="90000"/>
          </a:bodyPr>
          <a:lstStyle/>
          <a:p>
            <a:pPr fontAlgn="auto">
              <a:spcAft>
                <a:spcPts val="0"/>
              </a:spcAft>
              <a:defRPr/>
            </a:pPr>
            <a:r>
              <a:rPr lang="es-ES" b="1" dirty="0" smtClean="0">
                <a:latin typeface="Bradley Hand ITC" panose="03070402050302030203" pitchFamily="66" charset="0"/>
              </a:rPr>
              <a:t>DISTRIBUCIÓN DEL MUSEO</a:t>
            </a:r>
            <a:endParaRPr lang="es-ES" b="1" dirty="0">
              <a:latin typeface="Bradley Hand ITC" panose="03070402050302030203" pitchFamily="66" charset="0"/>
            </a:endParaRPr>
          </a:p>
        </p:txBody>
      </p:sp>
      <p:sp>
        <p:nvSpPr>
          <p:cNvPr id="4" name="3 Marcador de contenido"/>
          <p:cNvSpPr>
            <a:spLocks noGrp="1"/>
          </p:cNvSpPr>
          <p:nvPr>
            <p:ph idx="1"/>
          </p:nvPr>
        </p:nvSpPr>
        <p:spPr/>
        <p:txBody>
          <a:bodyPr rtlCol="0">
            <a:normAutofit fontScale="92500"/>
          </a:bodyPr>
          <a:lstStyle/>
          <a:p>
            <a:pPr fontAlgn="auto">
              <a:spcAft>
                <a:spcPts val="0"/>
              </a:spcAft>
              <a:buFont typeface="Arial" pitchFamily="34" charset="0"/>
              <a:buChar char="•"/>
              <a:defRPr/>
            </a:pPr>
            <a:r>
              <a:rPr lang="es-ES" dirty="0" smtClean="0"/>
              <a:t>En el MUJA puedes encontrar, </a:t>
            </a:r>
            <a:r>
              <a:rPr lang="es-ES" dirty="0"/>
              <a:t>zona de juegos infantiles, jardines que permiten paseos entre réplicas de dinosaurios y </a:t>
            </a:r>
            <a:r>
              <a:rPr lang="es-ES" dirty="0" smtClean="0"/>
              <a:t>una cafetería.</a:t>
            </a:r>
            <a:endParaRPr lang="es-ES" dirty="0"/>
          </a:p>
          <a:p>
            <a:pPr fontAlgn="auto">
              <a:spcAft>
                <a:spcPts val="0"/>
              </a:spcAft>
              <a:buFont typeface="Arial" pitchFamily="34" charset="0"/>
              <a:buChar char="•"/>
              <a:defRPr/>
            </a:pPr>
            <a:r>
              <a:rPr lang="es-ES" dirty="0"/>
              <a:t>El </a:t>
            </a:r>
            <a:r>
              <a:rPr lang="es-ES" dirty="0" smtClean="0"/>
              <a:t>recorrido por el interior del museo </a:t>
            </a:r>
            <a:r>
              <a:rPr lang="es-ES" dirty="0"/>
              <a:t>se estructura a través de una secuencia cronológica: partiendo de tiempos anteriores al Mesozoico (</a:t>
            </a:r>
            <a:r>
              <a:rPr lang="es-ES" dirty="0" err="1"/>
              <a:t>Premesozoico</a:t>
            </a:r>
            <a:r>
              <a:rPr lang="es-ES" dirty="0"/>
              <a:t>), el propio Mesozoico (</a:t>
            </a:r>
            <a:r>
              <a:rPr lang="es-ES" dirty="0" err="1"/>
              <a:t>Cretacico</a:t>
            </a:r>
            <a:r>
              <a:rPr lang="es-ES" dirty="0"/>
              <a:t>, Jurásico y Triásico) y las eras </a:t>
            </a:r>
            <a:r>
              <a:rPr lang="es-ES" dirty="0" smtClean="0"/>
              <a:t>posteriores, </a:t>
            </a:r>
            <a:r>
              <a:rPr lang="es-ES" dirty="0"/>
              <a:t>hasta la actualidad (</a:t>
            </a:r>
            <a:r>
              <a:rPr lang="es-ES" dirty="0" err="1"/>
              <a:t>Postmesozoico</a:t>
            </a:r>
            <a:r>
              <a:rPr lang="es-ES" dirty="0"/>
              <a:t>).</a:t>
            </a:r>
          </a:p>
          <a:p>
            <a:pPr fontAlgn="auto">
              <a:spcAft>
                <a:spcPts val="0"/>
              </a:spcAft>
              <a:buFont typeface="Arial" pitchFamily="34" charset="0"/>
              <a:buChar char="•"/>
              <a:defRPr/>
            </a:pPr>
            <a:endParaRPr lang="es-ES" dirty="0"/>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2649537"/>
          </a:xfrm>
        </p:spPr>
        <p:txBody>
          <a:bodyPr rtlCol="0">
            <a:normAutofit fontScale="90000"/>
          </a:bodyPr>
          <a:lstStyle/>
          <a:p>
            <a:pPr fontAlgn="auto">
              <a:spcAft>
                <a:spcPts val="0"/>
              </a:spcAft>
              <a:defRPr/>
            </a:pPr>
            <a:r>
              <a:rPr lang="es-ES" sz="4000" b="1" dirty="0" smtClean="0">
                <a:latin typeface="Bradley Hand ITC" panose="03070402050302030203" pitchFamily="66" charset="0"/>
              </a:rPr>
              <a:t/>
            </a:r>
            <a:br>
              <a:rPr lang="es-ES" sz="4000" b="1" dirty="0" smtClean="0">
                <a:latin typeface="Bradley Hand ITC" panose="03070402050302030203" pitchFamily="66" charset="0"/>
              </a:rPr>
            </a:br>
            <a:r>
              <a:rPr lang="es-ES" sz="4000" b="1" dirty="0" smtClean="0">
                <a:latin typeface="Bradley Hand ITC" panose="03070402050302030203" pitchFamily="66" charset="0"/>
              </a:rPr>
              <a:t>CURIOSIDADES</a:t>
            </a:r>
            <a:br>
              <a:rPr lang="es-ES" sz="4000" b="1" dirty="0" smtClean="0">
                <a:latin typeface="Bradley Hand ITC" panose="03070402050302030203" pitchFamily="66" charset="0"/>
              </a:rPr>
            </a:br>
            <a:r>
              <a:rPr lang="es-ES" sz="3100" dirty="0" smtClean="0">
                <a:latin typeface="Bradley Hand ITC" panose="03070402050302030203" pitchFamily="66" charset="0"/>
              </a:rPr>
              <a:t>El museo tiene una estructura de madera, con arcos, que simulan las costillas de los dinosaurios.</a:t>
            </a:r>
            <a:br>
              <a:rPr lang="es-ES" sz="3100" dirty="0" smtClean="0">
                <a:latin typeface="Bradley Hand ITC" panose="03070402050302030203" pitchFamily="66" charset="0"/>
              </a:rPr>
            </a:br>
            <a:r>
              <a:rPr lang="es-ES" sz="3100" dirty="0" smtClean="0">
                <a:latin typeface="Bradley Hand ITC" panose="03070402050302030203" pitchFamily="66" charset="0"/>
              </a:rPr>
              <a:t>La cubierta está hecha de cobre, que con el tiempo irá poniéndose verde, integrándose así con el paisaje</a:t>
            </a:r>
            <a:r>
              <a:rPr lang="es-ES" sz="3100" dirty="0" smtClean="0"/>
              <a:t>.</a:t>
            </a:r>
            <a:br>
              <a:rPr lang="es-ES" sz="3100" dirty="0" smtClean="0"/>
            </a:br>
            <a:r>
              <a:rPr lang="es-ES" sz="3100" dirty="0" smtClean="0"/>
              <a:t/>
            </a:r>
            <a:br>
              <a:rPr lang="es-ES" sz="3100" dirty="0" smtClean="0"/>
            </a:br>
            <a:endParaRPr lang="es-ES" dirty="0"/>
          </a:p>
        </p:txBody>
      </p:sp>
      <p:pic>
        <p:nvPicPr>
          <p:cNvPr id="18434" name="Picture 2"/>
          <p:cNvPicPr>
            <a:picLocks noGrp="1" noChangeAspect="1" noChangeArrowheads="1"/>
          </p:cNvPicPr>
          <p:nvPr>
            <p:ph idx="1"/>
          </p:nvPr>
        </p:nvPicPr>
        <p:blipFill>
          <a:blip r:embed="rId2"/>
          <a:srcRect/>
          <a:stretch>
            <a:fillRect/>
          </a:stretch>
        </p:blipFill>
        <p:spPr>
          <a:xfrm>
            <a:off x="684213" y="2781300"/>
            <a:ext cx="8064500" cy="338455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Título"/>
          <p:cNvSpPr>
            <a:spLocks noGrp="1"/>
          </p:cNvSpPr>
          <p:nvPr>
            <p:ph type="title"/>
          </p:nvPr>
        </p:nvSpPr>
        <p:spPr>
          <a:xfrm>
            <a:off x="457200" y="274638"/>
            <a:ext cx="8229600" cy="6178550"/>
          </a:xfrm>
        </p:spPr>
        <p:txBody>
          <a:bodyPr/>
          <a:lstStyle/>
          <a:p>
            <a:r>
              <a:rPr lang="es-ES" sz="4000" smtClean="0">
                <a:latin typeface="Bradley Hand ITC" pitchFamily="66" charset="0"/>
              </a:rPr>
              <a:t>Además, también podemos encontrar: </a:t>
            </a:r>
            <a:br>
              <a:rPr lang="es-ES" sz="4000" smtClean="0">
                <a:latin typeface="Bradley Hand ITC" pitchFamily="66" charset="0"/>
              </a:rPr>
            </a:br>
            <a:r>
              <a:rPr lang="es-ES" smtClean="0">
                <a:latin typeface="Bradley Hand ITC" pitchFamily="66" charset="0"/>
              </a:rPr>
              <a:t> </a:t>
            </a:r>
            <a:r>
              <a:rPr lang="es-ES" sz="4000" smtClean="0">
                <a:latin typeface="Bradley Hand ITC" pitchFamily="66" charset="0"/>
              </a:rPr>
              <a:t>Sala de exposiciones temporales</a:t>
            </a:r>
            <a:br>
              <a:rPr lang="es-ES" sz="4000" smtClean="0">
                <a:latin typeface="Bradley Hand ITC" pitchFamily="66" charset="0"/>
              </a:rPr>
            </a:br>
            <a:r>
              <a:rPr lang="es-ES" sz="4000" smtClean="0">
                <a:latin typeface="Bradley Hand ITC" pitchFamily="66" charset="0"/>
              </a:rPr>
              <a:t>Auditorio</a:t>
            </a:r>
            <a:br>
              <a:rPr lang="es-ES" sz="4000" smtClean="0">
                <a:latin typeface="Bradley Hand ITC" pitchFamily="66" charset="0"/>
              </a:rPr>
            </a:br>
            <a:r>
              <a:rPr lang="es-ES" sz="4000" smtClean="0">
                <a:latin typeface="Bradley Hand ITC" pitchFamily="66" charset="0"/>
              </a:rPr>
              <a:t>Sala de actividades especiales</a:t>
            </a:r>
            <a:br>
              <a:rPr lang="es-ES" sz="4000" smtClean="0">
                <a:latin typeface="Bradley Hand ITC" pitchFamily="66" charset="0"/>
              </a:rPr>
            </a:br>
            <a:r>
              <a:rPr lang="es-ES" sz="4000" smtClean="0">
                <a:latin typeface="Bradley Hand ITC" pitchFamily="66" charset="0"/>
              </a:rPr>
              <a:t>Sala de talleres</a:t>
            </a:r>
            <a:br>
              <a:rPr lang="es-ES" sz="4000" smtClean="0">
                <a:latin typeface="Bradley Hand ITC" pitchFamily="66" charset="0"/>
              </a:rPr>
            </a:br>
            <a:r>
              <a:rPr lang="es-ES" sz="4000" smtClean="0">
                <a:latin typeface="Bradley Hand ITC" pitchFamily="66" charset="0"/>
              </a:rPr>
              <a:t> </a:t>
            </a:r>
            <a:r>
              <a:rPr lang="es-ES" sz="4000" b="1" smtClean="0">
                <a:latin typeface="Bradley Hand ITC" pitchFamily="66" charset="0"/>
              </a:rPr>
              <a:t>La tienda del MUJA..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 Título"/>
          <p:cNvSpPr>
            <a:spLocks noGrp="1"/>
          </p:cNvSpPr>
          <p:nvPr>
            <p:ph type="title"/>
          </p:nvPr>
        </p:nvSpPr>
        <p:spPr/>
        <p:txBody>
          <a:bodyPr/>
          <a:lstStyle/>
          <a:p>
            <a:r>
              <a:rPr lang="es-ES" b="1" smtClean="0">
                <a:latin typeface="Bradley Hand ITC" pitchFamily="66" charset="0"/>
              </a:rPr>
              <a:t>Yo me compré esto allí..</a:t>
            </a:r>
          </a:p>
        </p:txBody>
      </p:sp>
      <p:pic>
        <p:nvPicPr>
          <p:cNvPr id="20482" name="Picture 2"/>
          <p:cNvPicPr>
            <a:picLocks noGrp="1" noChangeAspect="1" noChangeArrowheads="1"/>
          </p:cNvPicPr>
          <p:nvPr>
            <p:ph idx="1"/>
          </p:nvPr>
        </p:nvPicPr>
        <p:blipFill>
          <a:blip r:embed="rId2"/>
          <a:srcRect/>
          <a:stretch>
            <a:fillRect/>
          </a:stretch>
        </p:blipFill>
        <p:spPr>
          <a:xfrm>
            <a:off x="1554163" y="1600200"/>
            <a:ext cx="6035675" cy="452596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fontAlgn="auto">
              <a:spcAft>
                <a:spcPts val="0"/>
              </a:spcAft>
              <a:defRPr/>
            </a:pPr>
            <a:r>
              <a:rPr lang="es-ES" b="1" dirty="0" smtClean="0">
                <a:latin typeface="Bradley Hand ITC" panose="03070402050302030203" pitchFamily="66" charset="0"/>
              </a:rPr>
              <a:t>ESTAS SON LAS INDICACIONES PARA LLEGAR AL MUSEO</a:t>
            </a:r>
            <a:endParaRPr lang="es-ES" b="1" dirty="0">
              <a:latin typeface="Bradley Hand ITC" panose="03070402050302030203" pitchFamily="66" charset="0"/>
            </a:endParaRPr>
          </a:p>
        </p:txBody>
      </p:sp>
      <p:pic>
        <p:nvPicPr>
          <p:cNvPr id="21506" name="Picture 2"/>
          <p:cNvPicPr>
            <a:picLocks noGrp="1" noChangeAspect="1" noChangeArrowheads="1"/>
          </p:cNvPicPr>
          <p:nvPr>
            <p:ph idx="1"/>
          </p:nvPr>
        </p:nvPicPr>
        <p:blipFill>
          <a:blip r:embed="rId2"/>
          <a:srcRect/>
          <a:stretch>
            <a:fillRect/>
          </a:stretch>
        </p:blipFill>
        <p:spPr>
          <a:xfrm>
            <a:off x="2255838" y="1600200"/>
            <a:ext cx="4632325" cy="4525963"/>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413</Words>
  <Application>Microsoft Office PowerPoint</Application>
  <PresentationFormat>On-screen Show (4:3)</PresentationFormat>
  <Paragraphs>49</Paragraphs>
  <Slides>13</Slides>
  <Notes>0</Notes>
  <HiddenSlides>0</HiddenSlides>
  <MMClips>0</MMClips>
  <ScaleCrop>false</ScaleCrop>
  <HeadingPairs>
    <vt:vector size="6" baseType="variant">
      <vt:variant>
        <vt:lpstr>Fuentes usadas</vt:lpstr>
      </vt:variant>
      <vt:variant>
        <vt:i4>4</vt:i4>
      </vt:variant>
      <vt:variant>
        <vt:lpstr>Plantilla de diseño</vt:lpstr>
      </vt:variant>
      <vt:variant>
        <vt:i4>1</vt:i4>
      </vt:variant>
      <vt:variant>
        <vt:lpstr>Títulos de diapositiva</vt:lpstr>
      </vt:variant>
      <vt:variant>
        <vt:i4>13</vt:i4>
      </vt:variant>
    </vt:vector>
  </HeadingPairs>
  <TitlesOfParts>
    <vt:vector size="18" baseType="lpstr">
      <vt:lpstr>Calibri</vt:lpstr>
      <vt:lpstr>Arial</vt:lpstr>
      <vt:lpstr>Bradley Hand ITC</vt:lpstr>
      <vt:lpstr>Castellar</vt:lpstr>
      <vt:lpstr>Tema de Office</vt:lpstr>
      <vt:lpstr>MUSEO DEL JURASICO DE ASTURIAS </vt:lpstr>
      <vt:lpstr>BIENVENIDOS AL MUJA</vt:lpstr>
      <vt:lpstr>EJEMPLARES DEL MUJA</vt:lpstr>
      <vt:lpstr>ESTE ES UNO DE LOS EJEMPLARES DE HUELLA DE DINOSAURIO QUE PODEMOS VER </vt:lpstr>
      <vt:lpstr>DISTRIBUCIÓN DEL MUSEO</vt:lpstr>
      <vt:lpstr> CURIOSIDADES El museo tiene una estructura de madera, con arcos, que simulan las costillas de los dinosaurios. La cubierta está hecha de cobre, que con el tiempo irá poniéndose verde, integrándose así con el paisaje.  </vt:lpstr>
      <vt:lpstr>Además, también podemos encontrar:   Sala de exposiciones temporales Auditorio Sala de actividades especiales Sala de talleres  La tienda del MUJA..</vt:lpstr>
      <vt:lpstr>Yo me compré esto allí..</vt:lpstr>
      <vt:lpstr>ESTAS SON LAS INDICACIONES PARA LLEGAR AL MUSEO</vt:lpstr>
      <vt:lpstr>HORARIOS</vt:lpstr>
      <vt:lpstr>TARIFAS</vt:lpstr>
      <vt:lpstr>Diapositiva 12</vt:lpstr>
      <vt:lpstr>Diapositiva 13</vt:lpstr>
    </vt:vector>
  </TitlesOfParts>
  <Company>Luffi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MUSEO DEL JURASICO DE ASTURIAS</dc:title>
  <dc:creator>Luffi</dc:creator>
  <cp:lastModifiedBy>Usuario</cp:lastModifiedBy>
  <cp:revision>9</cp:revision>
  <dcterms:created xsi:type="dcterms:W3CDTF">2020-06-02T18:09:22Z</dcterms:created>
  <dcterms:modified xsi:type="dcterms:W3CDTF">2020-06-14T20:22:06Z</dcterms:modified>
</cp:coreProperties>
</file>